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/>
    <p:restoredTop sz="94648"/>
  </p:normalViewPr>
  <p:slideViewPr>
    <p:cSldViewPr snapToGrid="0">
      <p:cViewPr varScale="1">
        <p:scale>
          <a:sx n="88" d="100"/>
          <a:sy n="88" d="100"/>
        </p:scale>
        <p:origin x="176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7AC0EE-0579-F949-B853-B586A4482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B7915D5-E957-399B-7A6F-1C39D6C46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353B6D-3F6B-F29F-5F0B-3540D9FD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DE28-7F2F-DC47-8EE4-30A37DFB705F}" type="datetimeFigureOut">
              <a:rPr kumimoji="1" lang="ja-JP" altLang="en-US" smtClean="0"/>
              <a:t>2024/4/26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8864AC-4D76-5FDA-96F2-26BC0C9A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37C924-AFB8-244A-A17F-3E4798DA6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D98A-44C2-CB4A-94D1-6776B74BBB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80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2DB64-F1F5-D636-255E-B42F5347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442F65A-BEA7-3D91-6982-5E9C1DEC2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A3421C-060F-6B3F-27A4-C84F305BD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DE28-7F2F-DC47-8EE4-30A37DFB705F}" type="datetimeFigureOut">
              <a:rPr kumimoji="1" lang="ja-JP" altLang="en-US" smtClean="0"/>
              <a:t>2024/4/26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DD3C00-A86A-5D47-3622-A7D45B2C9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E56C94-6555-AA98-988C-7FAFD4F4D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D98A-44C2-CB4A-94D1-6776B74BBB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474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2A6FC2B-2C75-833A-BDBA-A765FF368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110FCD1-1FD7-84D5-ADFF-164080DEE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5D5447-239A-BFEF-6D91-4E4B1EC99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DE28-7F2F-DC47-8EE4-30A37DFB705F}" type="datetimeFigureOut">
              <a:rPr kumimoji="1" lang="ja-JP" altLang="en-US" smtClean="0"/>
              <a:t>2024/4/26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3F0570-534C-7569-0186-C3E7B819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121C98-793F-35AE-7047-24A5CFF0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D98A-44C2-CB4A-94D1-6776B74BBB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196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769E34-35DA-6668-AF9D-403B5DE67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20698E-7598-03D8-E286-993B60E9C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76B6F-BFF8-F705-CEDF-FD0AC062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DE28-7F2F-DC47-8EE4-30A37DFB705F}" type="datetimeFigureOut">
              <a:rPr kumimoji="1" lang="ja-JP" altLang="en-US" smtClean="0"/>
              <a:t>2024/4/26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5FC1F0-8F90-BE65-C385-7B43BC99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418948-5A03-431F-7BAF-8C7DE6DA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D98A-44C2-CB4A-94D1-6776B74BBB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54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99315A-5BED-C343-5E4D-FDAD0ED1A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E2CDD3C-3E58-461B-AB37-EB0A3572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A5E662-8E6D-CBA4-5231-813E9AA96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DE28-7F2F-DC47-8EE4-30A37DFB705F}" type="datetimeFigureOut">
              <a:rPr kumimoji="1" lang="ja-JP" altLang="en-US" smtClean="0"/>
              <a:t>2024/4/26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2580A0-5437-D8CB-65CA-4462ACBDA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29503A-46CB-84DB-FB59-26F03371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D98A-44C2-CB4A-94D1-6776B74BBB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69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71F417-2E37-0F9C-EB73-D2CB360E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DC3CBB-A28C-5394-0AFB-0DDA09AA5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D2FA491-5CF1-9E05-759A-9D5071484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A3E48E2-C840-8953-6AC3-A0CB4984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DE28-7F2F-DC47-8EE4-30A37DFB705F}" type="datetimeFigureOut">
              <a:rPr kumimoji="1" lang="ja-JP" altLang="en-US" smtClean="0"/>
              <a:t>2024/4/26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10398D9-E259-D6C8-194C-17C59B42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FE4FC5E-B257-8243-AD0B-5614ADF30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D98A-44C2-CB4A-94D1-6776B74BBB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88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E70AA7-D716-64CB-2568-44C47877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9B49318-B069-E91F-9A4C-41D2C76DD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AE831EA-A4CE-0005-586F-C239C4DF6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8928379-EC09-11FB-A4D1-EA66DB707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FBD366A-7961-7424-28C6-94F2B72AC6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B989B67-BC78-FBE4-3DED-0FBDEA1C1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DE28-7F2F-DC47-8EE4-30A37DFB705F}" type="datetimeFigureOut">
              <a:rPr kumimoji="1" lang="ja-JP" altLang="en-US" smtClean="0"/>
              <a:t>2024/4/26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C0BB2C7-FBD4-7C20-4DB7-BCF1316E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EDBF0D4-8C67-5FDB-3550-EE47D2D5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D98A-44C2-CB4A-94D1-6776B74BBB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773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B42D5A-DED8-66F0-E747-C41434F32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0ED383F-D47C-9DD3-1091-444BECAC5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DE28-7F2F-DC47-8EE4-30A37DFB705F}" type="datetimeFigureOut">
              <a:rPr kumimoji="1" lang="ja-JP" altLang="en-US" smtClean="0"/>
              <a:t>2024/4/26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BE5EF8B-61DE-F469-E7A7-1E6DFA42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F229A33-4FA2-D266-93A0-765BABD9F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D98A-44C2-CB4A-94D1-6776B74BBB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5748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3DFE477-7208-A273-578F-10C80BD40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DE28-7F2F-DC47-8EE4-30A37DFB705F}" type="datetimeFigureOut">
              <a:rPr kumimoji="1" lang="ja-JP" altLang="en-US" smtClean="0"/>
              <a:t>2024/4/26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FD8FB1D-937F-67BC-9622-2C1720731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48BC9A-995D-37DD-1119-22EDA216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D98A-44C2-CB4A-94D1-6776B74BBB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57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509E01-FAE2-D2CF-34B0-1D36BF7D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514C43-0965-7881-3046-2A66A84C7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FBE5E84-3C1D-254D-DF0F-09340B602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A9B375-39F3-28A3-948D-083780432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DE28-7F2F-DC47-8EE4-30A37DFB705F}" type="datetimeFigureOut">
              <a:rPr kumimoji="1" lang="ja-JP" altLang="en-US" smtClean="0"/>
              <a:t>2024/4/26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6642D68-13AC-5E11-FDE2-3DCF3F14A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2439CCE-6F87-89C5-778B-002CD3001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D98A-44C2-CB4A-94D1-6776B74BBB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531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66FDF8-D00A-60DE-2FF0-394B60F8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FC8C373-C702-6B14-F894-345971330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CFF43C6-B5E6-D784-580C-4370C7525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0BEB6D3-1AF5-CA0A-BBF9-AA11FD4E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DE28-7F2F-DC47-8EE4-30A37DFB705F}" type="datetimeFigureOut">
              <a:rPr kumimoji="1" lang="ja-JP" altLang="en-US" smtClean="0"/>
              <a:t>2024/4/26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77BF512-566C-0B6C-2635-B67F6761A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A6E101-0939-1965-FB04-A43237AF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D98A-44C2-CB4A-94D1-6776B74BBB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315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29AF21D-3C19-8A5A-3992-B8BEDA2B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084208-87DD-4CA2-3F84-1B4059F34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6C726C4-6730-0BB1-A764-AA432D2EE2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7DE28-7F2F-DC47-8EE4-30A37DFB705F}" type="datetimeFigureOut">
              <a:rPr kumimoji="1" lang="ja-JP" altLang="en-US" smtClean="0"/>
              <a:t>2024/4/26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A47C23-CC84-A56E-FC14-60CAB78A3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CA8F32-2D16-E4B9-16AA-B6DDF1DDF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BD98A-44C2-CB4A-94D1-6776B74BBB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89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8E62FBC1-FFC3-6453-9CF1-71F5EC716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31" y="1394085"/>
            <a:ext cx="5133609" cy="3739024"/>
          </a:xfrm>
          <a:prstGeom prst="rect">
            <a:avLst/>
          </a:prstGeom>
        </p:spPr>
      </p:pic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7EB3CDBC-F64C-320E-3670-B1F7A4622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144" y="1152334"/>
            <a:ext cx="4597856" cy="398077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8E85070-13A3-CE6A-D96D-EB6376AB87D3}"/>
              </a:ext>
            </a:extLst>
          </p:cNvPr>
          <p:cNvSpPr txBox="1"/>
          <p:nvPr/>
        </p:nvSpPr>
        <p:spPr>
          <a:xfrm>
            <a:off x="410562" y="6307282"/>
            <a:ext cx="64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引用・図の出典：</a:t>
            </a:r>
            <a:r>
              <a:rPr lang="en-US" altLang="ja-JP" dirty="0"/>
              <a:t>『</a:t>
            </a:r>
            <a:r>
              <a:rPr lang="ja-JP" altLang="en-US"/>
              <a:t>史上最強図解</a:t>
            </a:r>
            <a:r>
              <a:rPr lang="en-US" altLang="ja-JP" dirty="0"/>
              <a:t> </a:t>
            </a:r>
            <a:r>
              <a:rPr lang="ja-JP" altLang="en-US"/>
              <a:t>よくわかる発達心理学</a:t>
            </a:r>
            <a:r>
              <a:rPr lang="en-US" altLang="ja-JP" dirty="0"/>
              <a:t>』</a:t>
            </a:r>
            <a:endParaRPr kumimoji="1" lang="ja-JP" altLang="en-US"/>
          </a:p>
        </p:txBody>
      </p:sp>
      <p:sp>
        <p:nvSpPr>
          <p:cNvPr id="2" name="角丸四角形吹き出し 1">
            <a:extLst>
              <a:ext uri="{FF2B5EF4-FFF2-40B4-BE49-F238E27FC236}">
                <a16:creationId xmlns:a16="http://schemas.microsoft.com/office/drawing/2014/main" id="{B2E5A960-C353-A552-6FBB-F482ABBC6F75}"/>
              </a:ext>
            </a:extLst>
          </p:cNvPr>
          <p:cNvSpPr/>
          <p:nvPr/>
        </p:nvSpPr>
        <p:spPr>
          <a:xfrm>
            <a:off x="7795260" y="5496044"/>
            <a:ext cx="3737610" cy="995904"/>
          </a:xfrm>
          <a:prstGeom prst="wedgeRoundRectCallout">
            <a:avLst>
              <a:gd name="adj1" fmla="val 45834"/>
              <a:gd name="adj2" fmla="val 705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今回の授業目的以外での利用・配布・配信はしないでください。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839999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&#10;&#10;自動的に生成された説明">
            <a:extLst>
              <a:ext uri="{FF2B5EF4-FFF2-40B4-BE49-F238E27FC236}">
                <a16:creationId xmlns:a16="http://schemas.microsoft.com/office/drawing/2014/main" id="{5D9C17CA-7B04-8A0B-37BD-2FCE6B448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64" y="1000140"/>
            <a:ext cx="6016336" cy="2650815"/>
          </a:xfrm>
          <a:prstGeom prst="rect">
            <a:avLst/>
          </a:prstGeom>
        </p:spPr>
      </p:pic>
      <p:pic>
        <p:nvPicPr>
          <p:cNvPr id="5" name="図 4" descr="テキスト, 手紙&#10;&#10;自動的に生成された説明">
            <a:extLst>
              <a:ext uri="{FF2B5EF4-FFF2-40B4-BE49-F238E27FC236}">
                <a16:creationId xmlns:a16="http://schemas.microsoft.com/office/drawing/2014/main" id="{D47CD737-F5AB-5618-15E8-E1B811712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838" y="457200"/>
            <a:ext cx="3862482" cy="516428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C0AF46F-E19F-96A7-5DED-698B5ABC50E3}"/>
              </a:ext>
            </a:extLst>
          </p:cNvPr>
          <p:cNvSpPr txBox="1"/>
          <p:nvPr/>
        </p:nvSpPr>
        <p:spPr>
          <a:xfrm>
            <a:off x="410562" y="6307282"/>
            <a:ext cx="64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引用・図の出典：</a:t>
            </a:r>
            <a:r>
              <a:rPr lang="en-US" altLang="ja-JP" dirty="0"/>
              <a:t>『</a:t>
            </a:r>
            <a:r>
              <a:rPr lang="ja-JP" altLang="en-US"/>
              <a:t>史上最強図解</a:t>
            </a:r>
            <a:r>
              <a:rPr lang="en-US" altLang="ja-JP" dirty="0"/>
              <a:t> </a:t>
            </a:r>
            <a:r>
              <a:rPr lang="ja-JP" altLang="en-US"/>
              <a:t>よくわかる発達心理学</a:t>
            </a:r>
            <a:r>
              <a:rPr lang="en-US" altLang="ja-JP" dirty="0"/>
              <a:t>』</a:t>
            </a:r>
            <a:endParaRPr kumimoji="1" lang="ja-JP" altLang="en-US"/>
          </a:p>
        </p:txBody>
      </p:sp>
      <p:sp>
        <p:nvSpPr>
          <p:cNvPr id="2" name="角丸四角形吹き出し 1">
            <a:extLst>
              <a:ext uri="{FF2B5EF4-FFF2-40B4-BE49-F238E27FC236}">
                <a16:creationId xmlns:a16="http://schemas.microsoft.com/office/drawing/2014/main" id="{2E2312BC-D613-94F4-D50F-9D392A828CC5}"/>
              </a:ext>
            </a:extLst>
          </p:cNvPr>
          <p:cNvSpPr/>
          <p:nvPr/>
        </p:nvSpPr>
        <p:spPr>
          <a:xfrm>
            <a:off x="1109553" y="4553007"/>
            <a:ext cx="3737610" cy="995904"/>
          </a:xfrm>
          <a:prstGeom prst="wedgeRoundRectCallout">
            <a:avLst>
              <a:gd name="adj1" fmla="val 45834"/>
              <a:gd name="adj2" fmla="val 705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今回の授業目的以外での利用・配布・配信はしないでください。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26507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低い精度で自動的に生成された説明">
            <a:extLst>
              <a:ext uri="{FF2B5EF4-FFF2-40B4-BE49-F238E27FC236}">
                <a16:creationId xmlns:a16="http://schemas.microsoft.com/office/drawing/2014/main" id="{CACFCF75-AC3E-B007-AAF3-A0412FD7A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29" y="665018"/>
            <a:ext cx="5490771" cy="4701103"/>
          </a:xfrm>
          <a:prstGeom prst="rect">
            <a:avLst/>
          </a:prstGeom>
        </p:spPr>
      </p:pic>
      <p:pic>
        <p:nvPicPr>
          <p:cNvPr id="5" name="図 4" descr="テキスト, ホワイトボード&#10;&#10;中程度の精度で自動的に生成された説明">
            <a:extLst>
              <a:ext uri="{FF2B5EF4-FFF2-40B4-BE49-F238E27FC236}">
                <a16:creationId xmlns:a16="http://schemas.microsoft.com/office/drawing/2014/main" id="{A264DDEE-6BAC-9394-DFF4-934819402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649" y="181057"/>
            <a:ext cx="4090357" cy="518506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FA44E5-ABFF-A970-1FAF-8BF14BE33263}"/>
              </a:ext>
            </a:extLst>
          </p:cNvPr>
          <p:cNvSpPr txBox="1"/>
          <p:nvPr/>
        </p:nvSpPr>
        <p:spPr>
          <a:xfrm>
            <a:off x="410562" y="6307282"/>
            <a:ext cx="64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引用・図の出典：</a:t>
            </a:r>
            <a:r>
              <a:rPr lang="en-US" altLang="ja-JP" dirty="0"/>
              <a:t>『</a:t>
            </a:r>
            <a:r>
              <a:rPr lang="ja-JP" altLang="en-US"/>
              <a:t>史上最強図解</a:t>
            </a:r>
            <a:r>
              <a:rPr lang="en-US" altLang="ja-JP" dirty="0"/>
              <a:t> </a:t>
            </a:r>
            <a:r>
              <a:rPr lang="ja-JP" altLang="en-US"/>
              <a:t>よくわかる発達心理学</a:t>
            </a:r>
            <a:r>
              <a:rPr lang="en-US" altLang="ja-JP" dirty="0"/>
              <a:t>』</a:t>
            </a:r>
            <a:endParaRPr kumimoji="1" lang="ja-JP" altLang="en-US"/>
          </a:p>
        </p:txBody>
      </p:sp>
      <p:sp>
        <p:nvSpPr>
          <p:cNvPr id="2" name="角丸四角形吹き出し 1">
            <a:extLst>
              <a:ext uri="{FF2B5EF4-FFF2-40B4-BE49-F238E27FC236}">
                <a16:creationId xmlns:a16="http://schemas.microsoft.com/office/drawing/2014/main" id="{43E14A63-E66D-74E3-E61A-1C564826627F}"/>
              </a:ext>
            </a:extLst>
          </p:cNvPr>
          <p:cNvSpPr/>
          <p:nvPr/>
        </p:nvSpPr>
        <p:spPr>
          <a:xfrm>
            <a:off x="7619510" y="5694218"/>
            <a:ext cx="3737610" cy="995904"/>
          </a:xfrm>
          <a:prstGeom prst="wedgeRoundRectCallout">
            <a:avLst>
              <a:gd name="adj1" fmla="val 45834"/>
              <a:gd name="adj2" fmla="val 705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今回の授業目的以外での利用・配布・配信はしないでください。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410168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39B77144-56CD-E81D-611B-A98BDB2E5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820" y="976745"/>
            <a:ext cx="4288892" cy="4416136"/>
          </a:xfrm>
          <a:prstGeom prst="rect">
            <a:avLst/>
          </a:prstGeom>
        </p:spPr>
      </p:pic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3231C6DD-6548-FA68-E68C-5A7F2846A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277" y="1309254"/>
            <a:ext cx="5199413" cy="338295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7FA3E0D-A688-4B81-01FB-8A8F55D86616}"/>
              </a:ext>
            </a:extLst>
          </p:cNvPr>
          <p:cNvSpPr txBox="1"/>
          <p:nvPr/>
        </p:nvSpPr>
        <p:spPr>
          <a:xfrm>
            <a:off x="410562" y="6307282"/>
            <a:ext cx="64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引用・図の出典：</a:t>
            </a:r>
            <a:r>
              <a:rPr lang="en-US" altLang="ja-JP" dirty="0"/>
              <a:t>『</a:t>
            </a:r>
            <a:r>
              <a:rPr lang="ja-JP" altLang="en-US"/>
              <a:t>史上最強図解</a:t>
            </a:r>
            <a:r>
              <a:rPr lang="en-US" altLang="ja-JP" dirty="0"/>
              <a:t> </a:t>
            </a:r>
            <a:r>
              <a:rPr lang="ja-JP" altLang="en-US"/>
              <a:t>よくわかる発達心理学</a:t>
            </a:r>
            <a:r>
              <a:rPr lang="en-US" altLang="ja-JP" dirty="0"/>
              <a:t>』</a:t>
            </a:r>
            <a:endParaRPr kumimoji="1" lang="ja-JP" altLang="en-US"/>
          </a:p>
        </p:txBody>
      </p:sp>
      <p:sp>
        <p:nvSpPr>
          <p:cNvPr id="2" name="角丸四角形吹き出し 1">
            <a:extLst>
              <a:ext uri="{FF2B5EF4-FFF2-40B4-BE49-F238E27FC236}">
                <a16:creationId xmlns:a16="http://schemas.microsoft.com/office/drawing/2014/main" id="{BBC50DE1-1D68-0CEF-D135-37D7368E2BAA}"/>
              </a:ext>
            </a:extLst>
          </p:cNvPr>
          <p:cNvSpPr/>
          <p:nvPr/>
        </p:nvSpPr>
        <p:spPr>
          <a:xfrm>
            <a:off x="7795260" y="5496044"/>
            <a:ext cx="3737610" cy="995904"/>
          </a:xfrm>
          <a:prstGeom prst="wedgeRoundRectCallout">
            <a:avLst>
              <a:gd name="adj1" fmla="val 45834"/>
              <a:gd name="adj2" fmla="val 705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今回の授業目的以外での利用・配布・配信はしないでください。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300574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, ホワイトボード&#10;&#10;自動的に生成された説明">
            <a:extLst>
              <a:ext uri="{FF2B5EF4-FFF2-40B4-BE49-F238E27FC236}">
                <a16:creationId xmlns:a16="http://schemas.microsoft.com/office/drawing/2014/main" id="{CD8EEB67-E4E3-3447-5A63-3C9E94A73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87" y="1070262"/>
            <a:ext cx="5064691" cy="4509656"/>
          </a:xfrm>
          <a:prstGeom prst="rect">
            <a:avLst/>
          </a:prstGeom>
        </p:spPr>
      </p:pic>
      <p:pic>
        <p:nvPicPr>
          <p:cNvPr id="6" name="図 5" descr="テキスト, 手紙&#10;&#10;自動的に生成された説明">
            <a:extLst>
              <a:ext uri="{FF2B5EF4-FFF2-40B4-BE49-F238E27FC236}">
                <a16:creationId xmlns:a16="http://schemas.microsoft.com/office/drawing/2014/main" id="{C0926D62-69A9-D1B2-FA4F-FF08F27DA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463" y="297179"/>
            <a:ext cx="4703869" cy="383424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D7F547-F517-A84C-0E47-91A7EB356274}"/>
              </a:ext>
            </a:extLst>
          </p:cNvPr>
          <p:cNvSpPr txBox="1"/>
          <p:nvPr/>
        </p:nvSpPr>
        <p:spPr>
          <a:xfrm>
            <a:off x="410562" y="6307282"/>
            <a:ext cx="64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引用・図の出典：</a:t>
            </a:r>
            <a:r>
              <a:rPr lang="en-US" altLang="ja-JP" dirty="0"/>
              <a:t>『</a:t>
            </a:r>
            <a:r>
              <a:rPr lang="ja-JP" altLang="en-US"/>
              <a:t>史上最強図解</a:t>
            </a:r>
            <a:r>
              <a:rPr lang="en-US" altLang="ja-JP" dirty="0"/>
              <a:t> </a:t>
            </a:r>
            <a:r>
              <a:rPr lang="ja-JP" altLang="en-US"/>
              <a:t>よくわかる発達心理学</a:t>
            </a:r>
            <a:r>
              <a:rPr lang="en-US" altLang="ja-JP" dirty="0"/>
              <a:t>』</a:t>
            </a:r>
            <a:endParaRPr kumimoji="1" lang="ja-JP" altLang="en-US"/>
          </a:p>
        </p:txBody>
      </p:sp>
      <p:sp>
        <p:nvSpPr>
          <p:cNvPr id="2" name="角丸四角形吹き出し 1">
            <a:extLst>
              <a:ext uri="{FF2B5EF4-FFF2-40B4-BE49-F238E27FC236}">
                <a16:creationId xmlns:a16="http://schemas.microsoft.com/office/drawing/2014/main" id="{9DABE95B-7947-DF88-AC17-988FCC0528C8}"/>
              </a:ext>
            </a:extLst>
          </p:cNvPr>
          <p:cNvSpPr/>
          <p:nvPr/>
        </p:nvSpPr>
        <p:spPr>
          <a:xfrm>
            <a:off x="7795260" y="5496044"/>
            <a:ext cx="3737610" cy="995904"/>
          </a:xfrm>
          <a:prstGeom prst="wedgeRoundRectCallout">
            <a:avLst>
              <a:gd name="adj1" fmla="val 45834"/>
              <a:gd name="adj2" fmla="val 705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今回の授業目的以外での利用・配布・配信はしないでください。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448813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カレンダー&#10;&#10;自動的に生成された説明">
            <a:extLst>
              <a:ext uri="{FF2B5EF4-FFF2-40B4-BE49-F238E27FC236}">
                <a16:creationId xmlns:a16="http://schemas.microsoft.com/office/drawing/2014/main" id="{AFDBA03E-15CA-DE8B-0EA5-64DCBFB56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60" y="818902"/>
            <a:ext cx="6542425" cy="481379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A66664-FF82-8E8E-14CC-CF0F8A6558A7}"/>
              </a:ext>
            </a:extLst>
          </p:cNvPr>
          <p:cNvSpPr txBox="1"/>
          <p:nvPr/>
        </p:nvSpPr>
        <p:spPr>
          <a:xfrm>
            <a:off x="410562" y="6307282"/>
            <a:ext cx="64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引用・図の出典：</a:t>
            </a:r>
            <a:r>
              <a:rPr lang="en-US" altLang="ja-JP" dirty="0"/>
              <a:t>『</a:t>
            </a:r>
            <a:r>
              <a:rPr lang="ja-JP" altLang="en-US"/>
              <a:t>史上最強図解</a:t>
            </a:r>
            <a:r>
              <a:rPr lang="en-US" altLang="ja-JP" dirty="0"/>
              <a:t> </a:t>
            </a:r>
            <a:r>
              <a:rPr lang="ja-JP" altLang="en-US"/>
              <a:t>よくわかる発達心理学</a:t>
            </a:r>
            <a:r>
              <a:rPr lang="en-US" altLang="ja-JP" dirty="0"/>
              <a:t>』</a:t>
            </a:r>
            <a:endParaRPr kumimoji="1" lang="ja-JP" altLang="en-US"/>
          </a:p>
        </p:txBody>
      </p:sp>
      <p:sp>
        <p:nvSpPr>
          <p:cNvPr id="4" name="角丸四角形吹き出し 3">
            <a:extLst>
              <a:ext uri="{FF2B5EF4-FFF2-40B4-BE49-F238E27FC236}">
                <a16:creationId xmlns:a16="http://schemas.microsoft.com/office/drawing/2014/main" id="{8D48D03C-B954-ACD6-426D-2F61F8A41BF9}"/>
              </a:ext>
            </a:extLst>
          </p:cNvPr>
          <p:cNvSpPr/>
          <p:nvPr/>
        </p:nvSpPr>
        <p:spPr>
          <a:xfrm>
            <a:off x="7795260" y="5496044"/>
            <a:ext cx="3737610" cy="995904"/>
          </a:xfrm>
          <a:prstGeom prst="wedgeRoundRectCallout">
            <a:avLst>
              <a:gd name="adj1" fmla="val 45834"/>
              <a:gd name="adj2" fmla="val 705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今回の授業目的以外での利用・配布・配信はしないでください。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2088062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低い精度で自動的に生成された説明">
            <a:extLst>
              <a:ext uri="{FF2B5EF4-FFF2-40B4-BE49-F238E27FC236}">
                <a16:creationId xmlns:a16="http://schemas.microsoft.com/office/drawing/2014/main" id="{CEAB7DD4-6088-0880-4187-1D69DAD00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62" y="4190975"/>
            <a:ext cx="6302644" cy="17214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39BB2DB-D9D8-3591-AE56-89E4AC389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41" y="0"/>
            <a:ext cx="3442321" cy="4010891"/>
          </a:xfrm>
          <a:prstGeom prst="rect">
            <a:avLst/>
          </a:prstGeom>
        </p:spPr>
      </p:pic>
      <p:pic>
        <p:nvPicPr>
          <p:cNvPr id="7" name="図 6" descr="テキスト&#10;&#10;自動的に生成された説明">
            <a:extLst>
              <a:ext uri="{FF2B5EF4-FFF2-40B4-BE49-F238E27FC236}">
                <a16:creationId xmlns:a16="http://schemas.microsoft.com/office/drawing/2014/main" id="{78ACEA58-E44E-88F0-6A98-ACD267767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128" y="394854"/>
            <a:ext cx="5079806" cy="486294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1F748EB-0E68-E44A-2654-A33AA546133A}"/>
              </a:ext>
            </a:extLst>
          </p:cNvPr>
          <p:cNvSpPr txBox="1"/>
          <p:nvPr/>
        </p:nvSpPr>
        <p:spPr>
          <a:xfrm>
            <a:off x="410562" y="6169370"/>
            <a:ext cx="64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引用・図の出典：</a:t>
            </a:r>
            <a:r>
              <a:rPr lang="en-US" altLang="ja-JP" dirty="0"/>
              <a:t>『</a:t>
            </a:r>
            <a:r>
              <a:rPr lang="ja-JP" altLang="en-US"/>
              <a:t>史上最強図解</a:t>
            </a:r>
            <a:r>
              <a:rPr lang="en-US" altLang="ja-JP" dirty="0"/>
              <a:t> </a:t>
            </a:r>
            <a:r>
              <a:rPr lang="ja-JP" altLang="en-US"/>
              <a:t>よくわかる発達心理学</a:t>
            </a:r>
            <a:r>
              <a:rPr lang="en-US" altLang="ja-JP" dirty="0"/>
              <a:t>』</a:t>
            </a:r>
            <a:endParaRPr kumimoji="1" lang="ja-JP" altLang="en-US"/>
          </a:p>
        </p:txBody>
      </p:sp>
      <p:sp>
        <p:nvSpPr>
          <p:cNvPr id="2" name="角丸四角形吹き出し 1">
            <a:extLst>
              <a:ext uri="{FF2B5EF4-FFF2-40B4-BE49-F238E27FC236}">
                <a16:creationId xmlns:a16="http://schemas.microsoft.com/office/drawing/2014/main" id="{B268CFED-047C-7F11-5EA9-B2E933283947}"/>
              </a:ext>
            </a:extLst>
          </p:cNvPr>
          <p:cNvSpPr/>
          <p:nvPr/>
        </p:nvSpPr>
        <p:spPr>
          <a:xfrm>
            <a:off x="7795260" y="5496044"/>
            <a:ext cx="3737610" cy="995904"/>
          </a:xfrm>
          <a:prstGeom prst="wedgeRoundRectCallout">
            <a:avLst>
              <a:gd name="adj1" fmla="val 45834"/>
              <a:gd name="adj2" fmla="val 705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今回の授業目的以外での利用・配布・配信はしないでください。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016245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13161F7A-06F1-F718-206D-3EFAA61F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00" y="748145"/>
            <a:ext cx="4994972" cy="4748645"/>
          </a:xfrm>
          <a:prstGeom prst="rect">
            <a:avLst/>
          </a:prstGeom>
        </p:spPr>
      </p:pic>
      <p:pic>
        <p:nvPicPr>
          <p:cNvPr id="4" name="図 3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3699BCDE-147D-6A11-B4A3-6F469E1AF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452" y="623455"/>
            <a:ext cx="5168348" cy="44577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8DEFA-A0C4-4F9A-3A49-99A7006DA1D1}"/>
              </a:ext>
            </a:extLst>
          </p:cNvPr>
          <p:cNvSpPr txBox="1"/>
          <p:nvPr/>
        </p:nvSpPr>
        <p:spPr>
          <a:xfrm>
            <a:off x="410562" y="6307282"/>
            <a:ext cx="64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引用・図の出典：</a:t>
            </a:r>
            <a:r>
              <a:rPr lang="en-US" altLang="ja-JP" dirty="0"/>
              <a:t>『</a:t>
            </a:r>
            <a:r>
              <a:rPr lang="ja-JP" altLang="en-US"/>
              <a:t>史上最強図解</a:t>
            </a:r>
            <a:r>
              <a:rPr lang="en-US" altLang="ja-JP" dirty="0"/>
              <a:t> </a:t>
            </a:r>
            <a:r>
              <a:rPr lang="ja-JP" altLang="en-US"/>
              <a:t>よくわかる発達心理学</a:t>
            </a:r>
            <a:r>
              <a:rPr lang="en-US" altLang="ja-JP" dirty="0"/>
              <a:t>』</a:t>
            </a:r>
            <a:endParaRPr kumimoji="1" lang="ja-JP" altLang="en-US"/>
          </a:p>
        </p:txBody>
      </p:sp>
      <p:sp>
        <p:nvSpPr>
          <p:cNvPr id="3" name="角丸四角形吹き出し 2">
            <a:extLst>
              <a:ext uri="{FF2B5EF4-FFF2-40B4-BE49-F238E27FC236}">
                <a16:creationId xmlns:a16="http://schemas.microsoft.com/office/drawing/2014/main" id="{9EB8D300-AB86-C1DD-9F2F-A46E91EBB828}"/>
              </a:ext>
            </a:extLst>
          </p:cNvPr>
          <p:cNvSpPr/>
          <p:nvPr/>
        </p:nvSpPr>
        <p:spPr>
          <a:xfrm>
            <a:off x="7795260" y="5496044"/>
            <a:ext cx="3737610" cy="995904"/>
          </a:xfrm>
          <a:prstGeom prst="wedgeRoundRectCallout">
            <a:avLst>
              <a:gd name="adj1" fmla="val 45834"/>
              <a:gd name="adj2" fmla="val 705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今回の授業目的以外での利用・配布・配信はしないでください。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476841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, テキスト&#10;&#10;自動的に生成された説明">
            <a:extLst>
              <a:ext uri="{FF2B5EF4-FFF2-40B4-BE49-F238E27FC236}">
                <a16:creationId xmlns:a16="http://schemas.microsoft.com/office/drawing/2014/main" id="{E75B5609-C7BA-CC01-4D35-2A196C923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09" y="477982"/>
            <a:ext cx="5217915" cy="5642264"/>
          </a:xfrm>
          <a:prstGeom prst="rect">
            <a:avLst/>
          </a:prstGeom>
        </p:spPr>
      </p:pic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578FFFB2-DE80-46AE-3B18-EFBDBF2B9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54627"/>
            <a:ext cx="5605990" cy="489411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C4CB4E-11A8-7FED-226E-A732157D750B}"/>
              </a:ext>
            </a:extLst>
          </p:cNvPr>
          <p:cNvSpPr txBox="1"/>
          <p:nvPr/>
        </p:nvSpPr>
        <p:spPr>
          <a:xfrm>
            <a:off x="410562" y="6307282"/>
            <a:ext cx="64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引用・図の出典：</a:t>
            </a:r>
            <a:r>
              <a:rPr lang="en-US" altLang="ja-JP" dirty="0"/>
              <a:t>『</a:t>
            </a:r>
            <a:r>
              <a:rPr lang="ja-JP" altLang="en-US"/>
              <a:t>史上最強図解</a:t>
            </a:r>
            <a:r>
              <a:rPr lang="en-US" altLang="ja-JP" dirty="0"/>
              <a:t> </a:t>
            </a:r>
            <a:r>
              <a:rPr lang="ja-JP" altLang="en-US"/>
              <a:t>よくわかる発達心理学</a:t>
            </a:r>
            <a:r>
              <a:rPr lang="en-US" altLang="ja-JP" dirty="0"/>
              <a:t>』</a:t>
            </a:r>
            <a:endParaRPr kumimoji="1" lang="ja-JP" altLang="en-US"/>
          </a:p>
        </p:txBody>
      </p:sp>
      <p:sp>
        <p:nvSpPr>
          <p:cNvPr id="3" name="角丸四角形吹き出し 2">
            <a:extLst>
              <a:ext uri="{FF2B5EF4-FFF2-40B4-BE49-F238E27FC236}">
                <a16:creationId xmlns:a16="http://schemas.microsoft.com/office/drawing/2014/main" id="{6B361F42-CA7E-0A1A-E310-69BACF734F40}"/>
              </a:ext>
            </a:extLst>
          </p:cNvPr>
          <p:cNvSpPr/>
          <p:nvPr/>
        </p:nvSpPr>
        <p:spPr>
          <a:xfrm>
            <a:off x="7592060" y="5680710"/>
            <a:ext cx="3737610" cy="995904"/>
          </a:xfrm>
          <a:prstGeom prst="wedgeRoundRectCallout">
            <a:avLst>
              <a:gd name="adj1" fmla="val 45834"/>
              <a:gd name="adj2" fmla="val 705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今回の授業目的以外での利用・配布・配信はしないでください。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106583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EB57C9F1-C8A5-93E6-3EFF-535358F1A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60" y="1059214"/>
            <a:ext cx="5925705" cy="3128322"/>
          </a:xfrm>
          <a:prstGeom prst="rect">
            <a:avLst/>
          </a:prstGeom>
        </p:spPr>
      </p:pic>
      <p:pic>
        <p:nvPicPr>
          <p:cNvPr id="5" name="図 4" descr="テキスト, 本 が含まれている画像&#10;&#10;自動的に生成された説明">
            <a:extLst>
              <a:ext uri="{FF2B5EF4-FFF2-40B4-BE49-F238E27FC236}">
                <a16:creationId xmlns:a16="http://schemas.microsoft.com/office/drawing/2014/main" id="{B7297CA8-2FA2-6897-28A9-536AAE26E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792" y="456870"/>
            <a:ext cx="3213476" cy="433300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02984E9-7882-0148-3DF1-2483937A7E68}"/>
              </a:ext>
            </a:extLst>
          </p:cNvPr>
          <p:cNvSpPr txBox="1"/>
          <p:nvPr/>
        </p:nvSpPr>
        <p:spPr>
          <a:xfrm>
            <a:off x="410562" y="6307282"/>
            <a:ext cx="64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引用・図の出典：</a:t>
            </a:r>
            <a:r>
              <a:rPr lang="en-US" altLang="ja-JP" dirty="0"/>
              <a:t>『</a:t>
            </a:r>
            <a:r>
              <a:rPr lang="ja-JP" altLang="en-US"/>
              <a:t>史上最強図解</a:t>
            </a:r>
            <a:r>
              <a:rPr lang="en-US" altLang="ja-JP" dirty="0"/>
              <a:t> </a:t>
            </a:r>
            <a:r>
              <a:rPr lang="ja-JP" altLang="en-US"/>
              <a:t>よくわかる発達心理学</a:t>
            </a:r>
            <a:r>
              <a:rPr lang="en-US" altLang="ja-JP" dirty="0"/>
              <a:t>』</a:t>
            </a:r>
            <a:endParaRPr kumimoji="1" lang="ja-JP" altLang="en-US"/>
          </a:p>
        </p:txBody>
      </p:sp>
      <p:sp>
        <p:nvSpPr>
          <p:cNvPr id="2" name="角丸四角形吹き出し 1">
            <a:extLst>
              <a:ext uri="{FF2B5EF4-FFF2-40B4-BE49-F238E27FC236}">
                <a16:creationId xmlns:a16="http://schemas.microsoft.com/office/drawing/2014/main" id="{2FF6B969-C7AE-4D4D-AEEC-F8ED8486DFA1}"/>
              </a:ext>
            </a:extLst>
          </p:cNvPr>
          <p:cNvSpPr/>
          <p:nvPr/>
        </p:nvSpPr>
        <p:spPr>
          <a:xfrm>
            <a:off x="7795260" y="5496044"/>
            <a:ext cx="3737610" cy="995904"/>
          </a:xfrm>
          <a:prstGeom prst="wedgeRoundRectCallout">
            <a:avLst>
              <a:gd name="adj1" fmla="val 45834"/>
              <a:gd name="adj2" fmla="val 705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今回の授業目的以外での利用・配布・配信はしないでください。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121258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, ホワイトボード&#10;&#10;自動的に生成された説明">
            <a:extLst>
              <a:ext uri="{FF2B5EF4-FFF2-40B4-BE49-F238E27FC236}">
                <a16:creationId xmlns:a16="http://schemas.microsoft.com/office/drawing/2014/main" id="{19D6944F-D1EF-BAE7-B2ED-CC6A530C9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18" y="332509"/>
            <a:ext cx="4042930" cy="5725391"/>
          </a:xfrm>
          <a:prstGeom prst="rect">
            <a:avLst/>
          </a:prstGeom>
        </p:spPr>
      </p:pic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0FEA9EBF-B3FB-7220-3B5C-543647010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780" y="332509"/>
            <a:ext cx="5705805" cy="369524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74A7D8-B53D-A4B7-DEFE-741539DEB513}"/>
              </a:ext>
            </a:extLst>
          </p:cNvPr>
          <p:cNvSpPr txBox="1"/>
          <p:nvPr/>
        </p:nvSpPr>
        <p:spPr>
          <a:xfrm>
            <a:off x="5586719" y="6340825"/>
            <a:ext cx="64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引用・図の出典：</a:t>
            </a:r>
            <a:r>
              <a:rPr lang="en-US" altLang="ja-JP" dirty="0"/>
              <a:t>『</a:t>
            </a:r>
            <a:r>
              <a:rPr lang="ja-JP" altLang="en-US"/>
              <a:t>史上最強図解</a:t>
            </a:r>
            <a:r>
              <a:rPr lang="en-US" altLang="ja-JP" dirty="0"/>
              <a:t> </a:t>
            </a:r>
            <a:r>
              <a:rPr lang="ja-JP" altLang="en-US"/>
              <a:t>よくわかる発達心理学</a:t>
            </a:r>
            <a:r>
              <a:rPr lang="en-US" altLang="ja-JP" dirty="0"/>
              <a:t>』</a:t>
            </a:r>
            <a:endParaRPr kumimoji="1" lang="ja-JP" altLang="en-US"/>
          </a:p>
        </p:txBody>
      </p:sp>
      <p:sp>
        <p:nvSpPr>
          <p:cNvPr id="2" name="角丸四角形吹き出し 1">
            <a:extLst>
              <a:ext uri="{FF2B5EF4-FFF2-40B4-BE49-F238E27FC236}">
                <a16:creationId xmlns:a16="http://schemas.microsoft.com/office/drawing/2014/main" id="{8EBDD2C5-B8BB-FC94-DE45-A07A14A8D577}"/>
              </a:ext>
            </a:extLst>
          </p:cNvPr>
          <p:cNvSpPr/>
          <p:nvPr/>
        </p:nvSpPr>
        <p:spPr>
          <a:xfrm>
            <a:off x="7491772" y="4686335"/>
            <a:ext cx="3737610" cy="995904"/>
          </a:xfrm>
          <a:prstGeom prst="wedgeRoundRectCallout">
            <a:avLst>
              <a:gd name="adj1" fmla="val 45834"/>
              <a:gd name="adj2" fmla="val 705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今回の授業目的以外での利用・配布・配信はしないでください。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212566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, 手紙&#10;&#10;自動的に生成された説明">
            <a:extLst>
              <a:ext uri="{FF2B5EF4-FFF2-40B4-BE49-F238E27FC236}">
                <a16:creationId xmlns:a16="http://schemas.microsoft.com/office/drawing/2014/main" id="{A92B4B79-5CEC-B4C3-EC06-DEFD46BFE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80" y="929187"/>
            <a:ext cx="5577820" cy="2572549"/>
          </a:xfrm>
          <a:prstGeom prst="rect">
            <a:avLst/>
          </a:prstGeom>
        </p:spPr>
      </p:pic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C68FACC2-C8D8-500A-3E17-B663B5FA5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544" y="540326"/>
            <a:ext cx="4486481" cy="511232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098CC75-E50C-255E-FA3E-4C4583F9B905}"/>
              </a:ext>
            </a:extLst>
          </p:cNvPr>
          <p:cNvSpPr txBox="1"/>
          <p:nvPr/>
        </p:nvSpPr>
        <p:spPr>
          <a:xfrm>
            <a:off x="410562" y="6307282"/>
            <a:ext cx="64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引用・図の出典：</a:t>
            </a:r>
            <a:r>
              <a:rPr lang="en-US" altLang="ja-JP" dirty="0"/>
              <a:t>『</a:t>
            </a:r>
            <a:r>
              <a:rPr lang="ja-JP" altLang="en-US"/>
              <a:t>史上最強図解</a:t>
            </a:r>
            <a:r>
              <a:rPr lang="en-US" altLang="ja-JP" dirty="0"/>
              <a:t> </a:t>
            </a:r>
            <a:r>
              <a:rPr lang="ja-JP" altLang="en-US"/>
              <a:t>よくわかる発達心理学</a:t>
            </a:r>
            <a:r>
              <a:rPr lang="en-US" altLang="ja-JP" dirty="0"/>
              <a:t>』</a:t>
            </a:r>
            <a:endParaRPr kumimoji="1" lang="ja-JP" altLang="en-US"/>
          </a:p>
        </p:txBody>
      </p:sp>
      <p:sp>
        <p:nvSpPr>
          <p:cNvPr id="3" name="角丸四角形吹き出し 2">
            <a:extLst>
              <a:ext uri="{FF2B5EF4-FFF2-40B4-BE49-F238E27FC236}">
                <a16:creationId xmlns:a16="http://schemas.microsoft.com/office/drawing/2014/main" id="{E2B4A09B-C4E1-8758-098A-DDD66E77E8CE}"/>
              </a:ext>
            </a:extLst>
          </p:cNvPr>
          <p:cNvSpPr/>
          <p:nvPr/>
        </p:nvSpPr>
        <p:spPr>
          <a:xfrm>
            <a:off x="1438285" y="4406557"/>
            <a:ext cx="3737610" cy="995904"/>
          </a:xfrm>
          <a:prstGeom prst="wedgeRoundRectCallout">
            <a:avLst>
              <a:gd name="adj1" fmla="val 45834"/>
              <a:gd name="adj2" fmla="val 7053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今回の授業目的以外での利用・配布・配信はしないでください。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570426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372</Words>
  <Application>Microsoft Macintosh PowerPoint</Application>
  <PresentationFormat>ワイド画面</PresentationFormat>
  <Paragraphs>24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>ksuzuki</dc:creator>
  <cp:keywords/>
  <dc:description/>
  <cp:lastModifiedBy>ksuzuki</cp:lastModifiedBy>
  <cp:revision>3</cp:revision>
  <dcterms:created xsi:type="dcterms:W3CDTF">2024-04-26T00:54:55Z</dcterms:created>
  <dcterms:modified xsi:type="dcterms:W3CDTF">2024-04-26T01:40:25Z</dcterms:modified>
  <cp:category/>
</cp:coreProperties>
</file>