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305" r:id="rId3"/>
    <p:sldId id="286" r:id="rId4"/>
    <p:sldId id="306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1" r:id="rId16"/>
    <p:sldId id="302" r:id="rId17"/>
    <p:sldId id="303" r:id="rId18"/>
    <p:sldId id="304" r:id="rId19"/>
    <p:sldId id="281" r:id="rId20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666464"/>
    <a:srgbClr val="CBCBCB"/>
    <a:srgbClr val="9BA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/>
    <p:restoredTop sz="96190" autoAdjust="0"/>
  </p:normalViewPr>
  <p:slideViewPr>
    <p:cSldViewPr snapToGrid="0" snapToObjects="1">
      <p:cViewPr varScale="1">
        <p:scale>
          <a:sx n="108" d="100"/>
          <a:sy n="108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4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04C14EE-8295-4DBB-AE9F-B8E5E672A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0AFB4D-84CC-4EBD-9859-AE2AC21093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r">
              <a:defRPr sz="1200"/>
            </a:lvl1pPr>
          </a:lstStyle>
          <a:p>
            <a:fld id="{366F0E80-2388-4AD4-8798-584C0A5FFBF4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45864F-8E82-42CA-BC92-93A4BC773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3E1294-7166-4FA1-8524-605A4E287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r">
              <a:defRPr sz="1200"/>
            </a:lvl1pPr>
          </a:lstStyle>
          <a:p>
            <a:fld id="{C190177C-9892-4DD5-9343-371CA275D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56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r">
              <a:defRPr sz="1200"/>
            </a:lvl1pPr>
          </a:lstStyle>
          <a:p>
            <a:fld id="{9657C9C0-8F18-4CF7-AB0A-B42A9B01BD7C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1" tIns="46035" rIns="92071" bIns="460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071" tIns="46035" rIns="92071" bIns="460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r">
              <a:defRPr sz="1200"/>
            </a:lvl1pPr>
          </a:lstStyle>
          <a:p>
            <a:fld id="{9DBA3942-55BE-437D-95F8-36CD9C4CAF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94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B5C4A48-AECB-4486-BAF3-9F83E18E6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4436535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063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スライ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77689D6-1687-4EAB-9796-1EB86E713E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50E6C9-F2F3-0E4D-9284-F100C9DC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1729518"/>
            <a:ext cx="6121400" cy="1216881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2AD8057-F7BD-EA47-A03E-751A71BA1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4436535"/>
            <a:ext cx="4478867" cy="7281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9073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3FE563-A954-F343-B108-9F3A2063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DC154-8D1A-5F49-B376-B389583C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1A0EF2-587B-7C48-B799-E1AABC2B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F9EE3C-B224-FB44-BF76-C96896A6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72509A-B53E-3643-9E5C-C741CCB5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39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65BA158-6779-4FF8-9EB4-D437723C8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564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55A2E68F-093B-4DE9-A1EF-39F7CA996A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A84E-D17F-D341-8A7B-E6C2A15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3805"/>
            <a:ext cx="10515600" cy="1355195"/>
          </a:xfr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F6E86E-3E16-7148-8485-5D7428AF9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80426F-B984-E24E-B603-8BFF7AB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A7321-FF39-D849-9B9D-80DCC75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EA4B3-410B-874D-AAB2-D12BB6AA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92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エンドページ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花 が含まれている画像&#10;&#10;自動的に生成された説明">
            <a:extLst>
              <a:ext uri="{FF2B5EF4-FFF2-40B4-BE49-F238E27FC236}">
                <a16:creationId xmlns:a16="http://schemas.microsoft.com/office/drawing/2014/main" id="{C10A94C0-D6B0-476F-9BC8-81C079357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1"/>
            <a:ext cx="12192000" cy="685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エンドページ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花, 鳥 が含まれている画像&#10;&#10;自動的に生成された説明">
            <a:extLst>
              <a:ext uri="{FF2B5EF4-FFF2-40B4-BE49-F238E27FC236}">
                <a16:creationId xmlns:a16="http://schemas.microsoft.com/office/drawing/2014/main" id="{8578174A-1609-493F-A3CC-19549BE301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" y="0"/>
            <a:ext cx="12180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3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5A6C757-8DD5-4751-B36F-3F5E073E8C9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15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DC3E79A-1B7C-4660-A22B-1CA6643E5696}"/>
              </a:ext>
            </a:extLst>
          </p:cNvPr>
          <p:cNvSpPr/>
          <p:nvPr userDrawn="1"/>
        </p:nvSpPr>
        <p:spPr bwMode="white">
          <a:xfrm>
            <a:off x="11700935" y="6311704"/>
            <a:ext cx="355599" cy="409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CAAC637-B4F1-4CF4-AED5-10FF64D889BB}"/>
              </a:ext>
            </a:extLst>
          </p:cNvPr>
          <p:cNvSpPr/>
          <p:nvPr userDrawn="1"/>
        </p:nvSpPr>
        <p:spPr bwMode="white">
          <a:xfrm>
            <a:off x="131233" y="1265340"/>
            <a:ext cx="11929533" cy="502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D7BBF5D-FD64-8F4E-9759-2B6D93E4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365126"/>
            <a:ext cx="8940800" cy="710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2734BE-AAD6-9F41-8EA4-378260E13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052" y="16639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AC6DDF-4BF1-A943-AA73-F3B14DE55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321746-705E-7248-B489-1E5137E56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FA7D5C-286A-B546-8B7F-F1A50A131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902" y="6350265"/>
            <a:ext cx="516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BAF1FAFD-5653-2746-ACDF-31613118CF0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856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3" r:id="rId4"/>
    <p:sldLayoutId id="2147483662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83C0AD-A117-4184-A948-5168F03B2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67" y="2475174"/>
            <a:ext cx="6209356" cy="953826"/>
          </a:xfrm>
        </p:spPr>
        <p:txBody>
          <a:bodyPr>
            <a:normAutofit fontScale="90000"/>
          </a:bodyPr>
          <a:lstStyle/>
          <a:p>
            <a:r>
              <a:rPr lang="en-US" altLang="ja-JP" sz="3200" dirty="0">
                <a:latin typeface="+mn-ea"/>
              </a:rPr>
              <a:t>『ICT</a:t>
            </a:r>
            <a:r>
              <a:rPr lang="ja-JP" altLang="en-US" sz="3200" dirty="0">
                <a:latin typeface="+mn-ea"/>
              </a:rPr>
              <a:t>環境のご紹介</a:t>
            </a:r>
            <a:r>
              <a:rPr lang="en-US" altLang="ja-JP" sz="3200" dirty="0">
                <a:latin typeface="+mn-ea"/>
              </a:rPr>
              <a:t>』</a:t>
            </a:r>
            <a:r>
              <a:rPr lang="ja-JP" altLang="en-US" sz="3200" dirty="0">
                <a:latin typeface="+mn-ea"/>
              </a:rPr>
              <a:t>ならびに</a:t>
            </a:r>
            <a:br>
              <a:rPr lang="en-US" altLang="ja-JP" sz="3200" dirty="0">
                <a:latin typeface="+mn-ea"/>
              </a:rPr>
            </a:br>
            <a:r>
              <a:rPr lang="en-US" altLang="ja-JP" sz="3200" dirty="0">
                <a:latin typeface="+mn-ea"/>
              </a:rPr>
              <a:t>『</a:t>
            </a:r>
            <a:r>
              <a:rPr kumimoji="1" lang="ja-JP" altLang="en-US" sz="3200" dirty="0">
                <a:latin typeface="+mn-ea"/>
                <a:ea typeface="+mn-ea"/>
              </a:rPr>
              <a:t>個人情報の取り扱い</a:t>
            </a:r>
            <a:r>
              <a:rPr kumimoji="1" lang="en-US" altLang="ja-JP" sz="3200" dirty="0">
                <a:latin typeface="+mn-ea"/>
                <a:ea typeface="+mn-ea"/>
              </a:rPr>
              <a:t>』</a:t>
            </a:r>
            <a:r>
              <a:rPr kumimoji="1" lang="ja-JP" altLang="en-US" sz="3200" dirty="0">
                <a:latin typeface="+mn-ea"/>
                <a:ea typeface="+mn-ea"/>
              </a:rPr>
              <a:t>について</a:t>
            </a:r>
            <a:endParaRPr kumimoji="1" lang="ja-JP" altLang="en-US" sz="3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D4DE7FB-E95D-4E77-8B48-B00FE6DA2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5282696"/>
            <a:ext cx="4478867" cy="728133"/>
          </a:xfrm>
        </p:spPr>
        <p:txBody>
          <a:bodyPr/>
          <a:lstStyle/>
          <a:p>
            <a:r>
              <a:rPr kumimoji="1" lang="ja-JP" altLang="en-US" dirty="0"/>
              <a:t>電子計算機センター</a:t>
            </a:r>
          </a:p>
        </p:txBody>
      </p:sp>
    </p:spTree>
    <p:extLst>
      <p:ext uri="{BB962C8B-B14F-4D97-AF65-F5344CB8AC3E}">
        <p14:creationId xmlns:p14="http://schemas.microsoft.com/office/powerpoint/2010/main" val="18255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情報ポータルについて　＜教員向けマニュアル（手順１）＞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E62798A-EF57-4BB7-BEC5-6C0776B42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70" y="2147703"/>
            <a:ext cx="5870659" cy="368171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角丸四角形 7">
            <a:extLst>
              <a:ext uri="{FF2B5EF4-FFF2-40B4-BE49-F238E27FC236}">
                <a16:creationId xmlns:a16="http://schemas.microsoft.com/office/drawing/2014/main" id="{83AD4E21-7A86-482E-9CD6-F82B883A53D2}"/>
              </a:ext>
            </a:extLst>
          </p:cNvPr>
          <p:cNvSpPr/>
          <p:nvPr/>
        </p:nvSpPr>
        <p:spPr>
          <a:xfrm>
            <a:off x="3736734" y="2579751"/>
            <a:ext cx="100811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8FBFF324-C313-488F-8DF7-DFA923C7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66" y="3064829"/>
            <a:ext cx="1727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3">
            <a:extLst>
              <a:ext uri="{FF2B5EF4-FFF2-40B4-BE49-F238E27FC236}">
                <a16:creationId xmlns:a16="http://schemas.microsoft.com/office/drawing/2014/main" id="{15FAB0EE-CD04-4212-962A-BAACA4FD1AF1}"/>
              </a:ext>
            </a:extLst>
          </p:cNvPr>
          <p:cNvSpPr/>
          <p:nvPr/>
        </p:nvSpPr>
        <p:spPr>
          <a:xfrm>
            <a:off x="4133950" y="2989723"/>
            <a:ext cx="1296144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1CAD1840-8A59-4BEE-A367-50C02A50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66" y="1456106"/>
            <a:ext cx="10515600" cy="408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/>
              <a:t>情報ポータルの操作に関する「教員向けマニュアル」の利用手順は次のとおりです。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015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情報ポータルについて　＜教員向けマニュアル（手順２）＞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DE2B39F-6D31-4C29-9958-92FC8AA8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81" y="2111670"/>
            <a:ext cx="5688632" cy="400197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FFD0BBE-9253-4F37-975F-FA2A5A47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74" y="4112658"/>
            <a:ext cx="2406013" cy="6313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A948DAF-38D0-47C2-A04D-D1CEF506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66" y="1456106"/>
            <a:ext cx="10515600" cy="408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/>
              <a:t>キャビネット一覧に「教員向けマニュアル」を用意しています。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9426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Moodle</a:t>
            </a:r>
            <a:r>
              <a:rPr lang="ja-JP" altLang="en-US" dirty="0"/>
              <a:t>（ムードル）について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D4AF06B-7C75-4F43-825A-1FEF6EE50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983" y="2469581"/>
            <a:ext cx="6475332" cy="26068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4FFAB33C-1A47-4208-BD96-387ABB2BDE62}"/>
              </a:ext>
            </a:extLst>
          </p:cNvPr>
          <p:cNvSpPr txBox="1">
            <a:spLocks/>
          </p:cNvSpPr>
          <p:nvPr/>
        </p:nvSpPr>
        <p:spPr>
          <a:xfrm>
            <a:off x="3868266" y="2167327"/>
            <a:ext cx="590465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u="sng" dirty="0">
                <a:solidFill>
                  <a:srgbClr val="0070C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※Google</a:t>
            </a:r>
            <a:r>
              <a:rPr lang="ja-JP" altLang="en-US" sz="1600" b="1" u="sng" dirty="0">
                <a:solidFill>
                  <a:srgbClr val="0070C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sz="1600" b="1" u="sng" dirty="0">
                <a:solidFill>
                  <a:srgbClr val="0070C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Chrome</a:t>
            </a:r>
            <a:r>
              <a:rPr lang="ja-JP" altLang="en-US" sz="1600" b="1" u="sng" dirty="0">
                <a:solidFill>
                  <a:srgbClr val="0070C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での使用を推奨します</a:t>
            </a:r>
            <a:endParaRPr lang="en-US" altLang="ja-JP" sz="1600" b="1" u="sng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l"/>
            <a:r>
              <a:rPr lang="ja-JP" altLang="en-US" sz="2300" b="1" dirty="0">
                <a:solidFill>
                  <a:srgbClr val="533E0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endParaRPr lang="ja-JP" altLang="en-US" sz="2400" b="1" dirty="0">
              <a:solidFill>
                <a:srgbClr val="533E0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D4B14738-1EC7-4130-9B4F-180C947449DC}"/>
              </a:ext>
            </a:extLst>
          </p:cNvPr>
          <p:cNvSpPr txBox="1">
            <a:spLocks/>
          </p:cNvSpPr>
          <p:nvPr/>
        </p:nvSpPr>
        <p:spPr>
          <a:xfrm>
            <a:off x="2273785" y="5085949"/>
            <a:ext cx="6266530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>
                <a:solidFill>
                  <a:srgbClr val="080808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直接</a:t>
            </a:r>
            <a:r>
              <a:rPr lang="ja-JP" altLang="en-US" sz="1600" b="1" dirty="0">
                <a:solidFill>
                  <a:srgbClr val="533E0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moodle.sgu.ac.jp </a:t>
            </a:r>
            <a:r>
              <a:rPr lang="ja-JP" altLang="en-US" sz="1600" b="1" dirty="0">
                <a:solidFill>
                  <a:srgbClr val="080808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をタイピングしてアクセスすることもできます</a:t>
            </a:r>
          </a:p>
        </p:txBody>
      </p:sp>
      <p:sp>
        <p:nvSpPr>
          <p:cNvPr id="15" name="サブタイトル 2">
            <a:extLst>
              <a:ext uri="{FF2B5EF4-FFF2-40B4-BE49-F238E27FC236}">
                <a16:creationId xmlns:a16="http://schemas.microsoft.com/office/drawing/2014/main" id="{D64E50DE-B0DC-4B85-B5C4-F2451EC26785}"/>
              </a:ext>
            </a:extLst>
          </p:cNvPr>
          <p:cNvSpPr txBox="1">
            <a:spLocks/>
          </p:cNvSpPr>
          <p:nvPr/>
        </p:nvSpPr>
        <p:spPr>
          <a:xfrm>
            <a:off x="3182522" y="4628846"/>
            <a:ext cx="3838851" cy="356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情報ポータルのトップ画面よりここをクリック</a:t>
            </a:r>
            <a:endParaRPr lang="en-US" altLang="ja-JP" sz="105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6EA4EAB-0449-4257-B812-4BF33B775B11}"/>
              </a:ext>
            </a:extLst>
          </p:cNvPr>
          <p:cNvCxnSpPr/>
          <p:nvPr/>
        </p:nvCxnSpPr>
        <p:spPr>
          <a:xfrm>
            <a:off x="6909367" y="4807244"/>
            <a:ext cx="6480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2C5F0BC4-9A3E-4CF4-8125-99E463F0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66" y="1456106"/>
            <a:ext cx="8596568" cy="536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/>
              <a:t>Moodle</a:t>
            </a:r>
            <a:r>
              <a:rPr lang="ja-JP" altLang="en-US" sz="1600" dirty="0"/>
              <a:t>は、大学などの教育機関で広く使われるオンライン学習管理システム（</a:t>
            </a:r>
            <a:r>
              <a:rPr lang="en-US" altLang="ja-JP" sz="1600" dirty="0"/>
              <a:t>LMS</a:t>
            </a:r>
            <a:r>
              <a:rPr lang="ja-JP" altLang="en-US" sz="1600" dirty="0"/>
              <a:t>）です。講義資料の配布、課題提出、テスト実施などを行うことができます。</a:t>
            </a:r>
            <a:endParaRPr lang="en-US" altLang="ja-JP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CC14530-6599-48A9-8F1E-C26AC80B1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760" y="1377593"/>
            <a:ext cx="2101073" cy="5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4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Moodle</a:t>
            </a:r>
            <a:r>
              <a:rPr lang="ja-JP" altLang="en-US" dirty="0"/>
              <a:t>（ムードル）について　＜利用手順＞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785B711-14BD-4817-9CC9-CB1519ADF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73" y="2084421"/>
            <a:ext cx="6077136" cy="11319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サブタイトル 2">
            <a:extLst>
              <a:ext uri="{FF2B5EF4-FFF2-40B4-BE49-F238E27FC236}">
                <a16:creationId xmlns:a16="http://schemas.microsoft.com/office/drawing/2014/main" id="{770D4F94-F082-4573-9B6F-FBF75E911BB3}"/>
              </a:ext>
            </a:extLst>
          </p:cNvPr>
          <p:cNvSpPr txBox="1">
            <a:spLocks/>
          </p:cNvSpPr>
          <p:nvPr/>
        </p:nvSpPr>
        <p:spPr>
          <a:xfrm>
            <a:off x="5826786" y="2820554"/>
            <a:ext cx="1575062" cy="149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ここをクリック</a:t>
            </a:r>
            <a:endParaRPr lang="en-US" altLang="ja-JP" sz="105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D8A0BD2-88D7-4C26-9033-1476ED910398}"/>
              </a:ext>
            </a:extLst>
          </p:cNvPr>
          <p:cNvCxnSpPr>
            <a:cxnSpLocks/>
          </p:cNvCxnSpPr>
          <p:nvPr/>
        </p:nvCxnSpPr>
        <p:spPr>
          <a:xfrm flipV="1">
            <a:off x="6861788" y="2573966"/>
            <a:ext cx="431857" cy="292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CC99E1FA-AE06-4544-804F-7D1B72F28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013" y="4324331"/>
            <a:ext cx="4629875" cy="17670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矢印: 下 18">
            <a:extLst>
              <a:ext uri="{FF2B5EF4-FFF2-40B4-BE49-F238E27FC236}">
                <a16:creationId xmlns:a16="http://schemas.microsoft.com/office/drawing/2014/main" id="{640BC557-7D52-430B-B340-71A0584C04A3}"/>
              </a:ext>
            </a:extLst>
          </p:cNvPr>
          <p:cNvSpPr/>
          <p:nvPr/>
        </p:nvSpPr>
        <p:spPr>
          <a:xfrm>
            <a:off x="4563122" y="3437921"/>
            <a:ext cx="415329" cy="557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297EFFDD-FE7F-4938-9D88-306D70793915}"/>
              </a:ext>
            </a:extLst>
          </p:cNvPr>
          <p:cNvSpPr txBox="1">
            <a:spLocks/>
          </p:cNvSpPr>
          <p:nvPr/>
        </p:nvSpPr>
        <p:spPr>
          <a:xfrm>
            <a:off x="7020198" y="4422557"/>
            <a:ext cx="1946249" cy="7101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情報ポータルと</a:t>
            </a:r>
            <a:endParaRPr lang="en-US" altLang="ja-JP" sz="16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l"/>
            <a:r>
              <a:rPr lang="ja-JP" altLang="en-US" sz="1600" b="1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同じＩＤとパスワード</a:t>
            </a:r>
            <a:endParaRPr lang="en-US" altLang="ja-JP" sz="16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l"/>
            <a:r>
              <a:rPr lang="ja-JP" altLang="en-US" sz="2300" b="1" dirty="0">
                <a:solidFill>
                  <a:srgbClr val="533E0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endParaRPr lang="ja-JP" altLang="en-US" sz="2400" b="1" dirty="0">
              <a:solidFill>
                <a:srgbClr val="533E0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400E703F-2F8F-46F5-925A-A14D739AEF16}"/>
              </a:ext>
            </a:extLst>
          </p:cNvPr>
          <p:cNvCxnSpPr>
            <a:cxnSpLocks/>
          </p:cNvCxnSpPr>
          <p:nvPr/>
        </p:nvCxnSpPr>
        <p:spPr>
          <a:xfrm flipH="1">
            <a:off x="4139878" y="4648729"/>
            <a:ext cx="2880320" cy="2511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AC999E9-3992-492F-8073-CD68CD6D18C5}"/>
              </a:ext>
            </a:extLst>
          </p:cNvPr>
          <p:cNvCxnSpPr>
            <a:cxnSpLocks/>
          </p:cNvCxnSpPr>
          <p:nvPr/>
        </p:nvCxnSpPr>
        <p:spPr>
          <a:xfrm flipH="1">
            <a:off x="4139879" y="4962617"/>
            <a:ext cx="2880319" cy="2592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932A3C2D-B39B-4970-B516-E0A8569E1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66" y="1456106"/>
            <a:ext cx="10515600" cy="408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/>
              <a:t>Moodle</a:t>
            </a:r>
            <a:r>
              <a:rPr lang="ja-JP" altLang="en-US" sz="1600" dirty="0"/>
              <a:t>の操作については次のとおりです。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7535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個人情報保護について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0416B6B-3511-4E8E-969B-E558FB30A74C}"/>
              </a:ext>
            </a:extLst>
          </p:cNvPr>
          <p:cNvSpPr/>
          <p:nvPr/>
        </p:nvSpPr>
        <p:spPr>
          <a:xfrm>
            <a:off x="1847528" y="1764394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500" dirty="0">
                <a:solidFill>
                  <a:srgbClr val="FF0000"/>
                </a:solidFill>
              </a:rPr>
              <a:t>個人情報の適切な管理をお願いします</a:t>
            </a:r>
            <a:endParaRPr lang="en-US" altLang="ja-JP" sz="2500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第三者の目に触れる場所に答案用紙やレポートを放置していませんか？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答案やレポート、成績データを格納した</a:t>
            </a:r>
            <a:r>
              <a:rPr lang="en-US" altLang="ja-JP" dirty="0"/>
              <a:t>PC</a:t>
            </a:r>
            <a:r>
              <a:rPr lang="ja-JP" altLang="en-US" dirty="0"/>
              <a:t>や</a:t>
            </a:r>
            <a:r>
              <a:rPr lang="en-US" altLang="ja-JP" dirty="0"/>
              <a:t>USB</a:t>
            </a:r>
            <a:r>
              <a:rPr lang="ja-JP" altLang="en-US" dirty="0"/>
              <a:t>メモリの安全対策は？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メールに添付した個人情報にパスワードをかけていますか？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万一、紛失や盗難に遭ったら、本学情報処理課へ連絡を。</a:t>
            </a:r>
          </a:p>
          <a:p>
            <a:endParaRPr lang="en-US" altLang="ja-JP" dirty="0"/>
          </a:p>
          <a:p>
            <a:r>
              <a:rPr lang="ja-JP" altLang="en-US" sz="2300" dirty="0">
                <a:solidFill>
                  <a:srgbClr val="FF0000"/>
                </a:solidFill>
              </a:rPr>
              <a:t>札幌学院大学「</a:t>
            </a:r>
            <a:r>
              <a:rPr lang="ja-JP" altLang="ja-JP" sz="2300" dirty="0">
                <a:solidFill>
                  <a:srgbClr val="FF0000"/>
                </a:solidFill>
              </a:rPr>
              <a:t>個人情報保護に関するガイドライン</a:t>
            </a:r>
            <a:r>
              <a:rPr lang="ja-JP" altLang="en-US" sz="2300" dirty="0">
                <a:solidFill>
                  <a:srgbClr val="FF0000"/>
                </a:solidFill>
              </a:rPr>
              <a:t>」</a:t>
            </a:r>
            <a:endParaRPr lang="en-US" altLang="ja-JP" dirty="0"/>
          </a:p>
          <a:p>
            <a:r>
              <a:rPr lang="ja-JP" altLang="en-US" dirty="0"/>
              <a:t>　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ja-JP" dirty="0"/>
              <a:t>「情報ポータル」</a:t>
            </a:r>
            <a:r>
              <a:rPr lang="ja-JP" altLang="en-US" dirty="0"/>
              <a:t>より参照可能です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ja-JP" dirty="0"/>
              <a:t>「情報ポータル」ログイン</a:t>
            </a:r>
            <a:r>
              <a:rPr lang="ja-JP" altLang="en-US" dirty="0"/>
              <a:t>→</a:t>
            </a:r>
            <a:r>
              <a:rPr lang="ja-JP" altLang="ja-JP" dirty="0"/>
              <a:t>メニュー「</a:t>
            </a:r>
            <a:r>
              <a:rPr lang="ja-JP" altLang="en-US" dirty="0"/>
              <a:t>授業支援</a:t>
            </a:r>
            <a:r>
              <a:rPr lang="ja-JP" altLang="ja-JP" dirty="0"/>
              <a:t>」→「キャビネット一覧」→「教員向けマニュアル」</a:t>
            </a:r>
            <a:r>
              <a:rPr lang="ja-JP" altLang="en-US" dirty="0"/>
              <a:t>→“</a:t>
            </a:r>
            <a:r>
              <a:rPr lang="ja-JP" altLang="ja-JP" dirty="0"/>
              <a:t>個人情報保護ガイドライン</a:t>
            </a:r>
            <a:r>
              <a:rPr lang="ja-JP" altLang="en-US" dirty="0"/>
              <a:t>”</a:t>
            </a:r>
            <a:endParaRPr lang="en-US" altLang="ja-JP" dirty="0"/>
          </a:p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29424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個人情報保護について　＜個人情報保護ガイドライン＞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9A1E51-079B-4F25-ABEA-E44E5E9F5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25" y="2076988"/>
            <a:ext cx="6429375" cy="14097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AB0E498F-6169-4CC9-97B6-ABA99E313106}"/>
              </a:ext>
            </a:extLst>
          </p:cNvPr>
          <p:cNvSpPr txBox="1">
            <a:spLocks/>
          </p:cNvSpPr>
          <p:nvPr/>
        </p:nvSpPr>
        <p:spPr>
          <a:xfrm>
            <a:off x="1003870" y="2204865"/>
            <a:ext cx="7129047" cy="380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b="1" dirty="0">
              <a:solidFill>
                <a:srgbClr val="533E0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39552D3E-BCA7-495F-BD08-4282154F3B24}"/>
              </a:ext>
            </a:extLst>
          </p:cNvPr>
          <p:cNvSpPr txBox="1">
            <a:spLocks/>
          </p:cNvSpPr>
          <p:nvPr/>
        </p:nvSpPr>
        <p:spPr>
          <a:xfrm>
            <a:off x="989891" y="1556792"/>
            <a:ext cx="7129047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dirty="0">
              <a:solidFill>
                <a:schemeClr val="accent1">
                  <a:lumMod val="75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CE9674-DE7B-4477-B40F-1263D6FD4359}"/>
              </a:ext>
            </a:extLst>
          </p:cNvPr>
          <p:cNvSpPr txBox="1"/>
          <p:nvPr/>
        </p:nvSpPr>
        <p:spPr>
          <a:xfrm>
            <a:off x="1251751" y="3097875"/>
            <a:ext cx="2694889" cy="461665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>
                <a:solidFill>
                  <a:srgbClr val="FF0000"/>
                </a:solidFill>
              </a:rPr>
              <a:t>こちらをクリックする</a:t>
            </a:r>
            <a:r>
              <a:rPr kumimoji="1" lang="ja-JP" altLang="en-US" sz="2400" dirty="0">
                <a:solidFill>
                  <a:srgbClr val="FF0000"/>
                </a:solidFill>
              </a:rPr>
              <a:t>→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3603F4F1-9BCC-4FB1-A7CF-056447160CE5}"/>
              </a:ext>
            </a:extLst>
          </p:cNvPr>
          <p:cNvSpPr/>
          <p:nvPr/>
        </p:nvSpPr>
        <p:spPr>
          <a:xfrm>
            <a:off x="4703109" y="3568050"/>
            <a:ext cx="432048" cy="564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923DF8C-A295-4961-9522-D873295D7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036" y="4224980"/>
            <a:ext cx="4976241" cy="18888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068012-4355-4E1F-A6ED-7550C9A07082}"/>
              </a:ext>
            </a:extLst>
          </p:cNvPr>
          <p:cNvSpPr txBox="1"/>
          <p:nvPr/>
        </p:nvSpPr>
        <p:spPr>
          <a:xfrm>
            <a:off x="8290743" y="5702251"/>
            <a:ext cx="2321112" cy="338554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>
                <a:solidFill>
                  <a:srgbClr val="FF0000"/>
                </a:solidFill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</a:rPr>
              <a:t>必ずご一読ください</a:t>
            </a:r>
            <a:endParaRPr kumimoji="1"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D3874DC3-9859-4374-8D47-5BBF9969F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66" y="1456106"/>
            <a:ext cx="10515600" cy="408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/>
              <a:t>情報ポータルのキャビネット一覧に「個人情報保護ガイドライン」を用意しています。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67490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個人情報保護について　＜学生個人情報管理用キャビネット＞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F15A51B-3BED-4D87-A95E-1A5250984F8B}"/>
              </a:ext>
            </a:extLst>
          </p:cNvPr>
          <p:cNvSpPr/>
          <p:nvPr/>
        </p:nvSpPr>
        <p:spPr>
          <a:xfrm>
            <a:off x="1616296" y="2028823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情報ポータル「学生個人情報管理用キャビネット」</a:t>
            </a:r>
            <a:endParaRPr lang="en-US" altLang="ja-JP" sz="2000" dirty="0">
              <a:solidFill>
                <a:srgbClr val="FF0000"/>
              </a:solidFill>
            </a:endParaRPr>
          </a:p>
          <a:p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ja-JP" dirty="0"/>
              <a:t>同キャビネットへ</a:t>
            </a:r>
            <a:r>
              <a:rPr lang="ja-JP" altLang="en-US" dirty="0"/>
              <a:t>、</a:t>
            </a:r>
            <a:r>
              <a:rPr lang="ja-JP" altLang="ja-JP" dirty="0"/>
              <a:t>学生の個人情報（出欠情報、成績、レポートなど個人が特定できるもの）を保存</a:t>
            </a:r>
            <a:r>
              <a:rPr lang="ja-JP" altLang="en-US" dirty="0"/>
              <a:t>すること</a:t>
            </a:r>
            <a:r>
              <a:rPr lang="ja-JP" altLang="ja-JP" dirty="0"/>
              <a:t>で、学外のＰＣ からでも</a:t>
            </a:r>
            <a:r>
              <a:rPr lang="ja-JP" altLang="en-US" dirty="0"/>
              <a:t>、</a:t>
            </a:r>
            <a:r>
              <a:rPr lang="ja-JP" altLang="ja-JP" dirty="0"/>
              <a:t>これらの情報を閲覧、更新することが可能。</a:t>
            </a: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dirty="0"/>
              <a:t>USB</a:t>
            </a:r>
            <a:r>
              <a:rPr lang="ja-JP" altLang="ja-JP" dirty="0"/>
              <a:t>メモリの紛失による個人情報漏洩</a:t>
            </a:r>
            <a:r>
              <a:rPr lang="ja-JP" altLang="en-US" dirty="0"/>
              <a:t>の防止対策として。</a:t>
            </a:r>
            <a:endParaRPr lang="ja-JP" altLang="ja-JP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ja-JP" alt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dirty="0"/>
              <a:t>同キャビネットをご希望の方は、教育支援課の学科担当者等へお申し出ください。</a:t>
            </a:r>
            <a:endParaRPr lang="en-US" altLang="ja-JP" dirty="0"/>
          </a:p>
          <a:p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2192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個人情報保護について　＜情報漏洩防止＞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E7A0C225-05A9-4DA8-9D2D-44D5A3365CBF}"/>
              </a:ext>
            </a:extLst>
          </p:cNvPr>
          <p:cNvSpPr txBox="1">
            <a:spLocks/>
          </p:cNvSpPr>
          <p:nvPr/>
        </p:nvSpPr>
        <p:spPr>
          <a:xfrm>
            <a:off x="1368517" y="1678499"/>
            <a:ext cx="7129047" cy="380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b="1" dirty="0">
              <a:solidFill>
                <a:srgbClr val="533E0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3C36ECC1-2191-47B7-B347-B0B15D76F665}"/>
              </a:ext>
            </a:extLst>
          </p:cNvPr>
          <p:cNvSpPr txBox="1">
            <a:spLocks/>
          </p:cNvSpPr>
          <p:nvPr/>
        </p:nvSpPr>
        <p:spPr>
          <a:xfrm>
            <a:off x="1931587" y="1503868"/>
            <a:ext cx="7129047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dirty="0">
              <a:solidFill>
                <a:schemeClr val="accent1">
                  <a:lumMod val="75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6BAED95-65C0-486A-8A1F-9610664AF1DF}"/>
              </a:ext>
            </a:extLst>
          </p:cNvPr>
          <p:cNvSpPr/>
          <p:nvPr/>
        </p:nvSpPr>
        <p:spPr>
          <a:xfrm>
            <a:off x="673583" y="1446948"/>
            <a:ext cx="944215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solidFill>
                  <a:srgbClr val="FF0000"/>
                </a:solidFill>
              </a:rPr>
              <a:t>ＵＳＢメモリなどの大切なモノの紛失防止対策として</a:t>
            </a:r>
            <a:endParaRPr lang="en-US" altLang="ja-JP" sz="1600" dirty="0">
              <a:solidFill>
                <a:srgbClr val="FF0000"/>
              </a:solidFill>
            </a:endParaRPr>
          </a:p>
          <a:p>
            <a:endParaRPr lang="en-US" altLang="ja-JP" sz="1600" dirty="0"/>
          </a:p>
          <a:p>
            <a:endParaRPr lang="en-US" altLang="ja-JP" sz="1600" dirty="0"/>
          </a:p>
          <a:p>
            <a:pPr>
              <a:spcAft>
                <a:spcPts val="600"/>
              </a:spcAft>
            </a:pPr>
            <a:r>
              <a:rPr lang="ja-JP" altLang="en-US" sz="1600" dirty="0"/>
              <a:t>＜キーホルダー型の紛失防止グッズのご紹介＞</a:t>
            </a: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1600" dirty="0">
                <a:solidFill>
                  <a:srgbClr val="0070C0"/>
                </a:solidFill>
              </a:rPr>
              <a:t>「</a:t>
            </a:r>
            <a:r>
              <a:rPr lang="en-US" altLang="ja-JP" sz="1600" dirty="0">
                <a:solidFill>
                  <a:srgbClr val="0070C0"/>
                </a:solidFill>
              </a:rPr>
              <a:t>MAMORIO</a:t>
            </a:r>
            <a:r>
              <a:rPr lang="ja-JP" altLang="en-US" sz="1600" dirty="0">
                <a:solidFill>
                  <a:srgbClr val="0070C0"/>
                </a:solidFill>
              </a:rPr>
              <a:t>」</a:t>
            </a:r>
            <a:r>
              <a:rPr lang="ja-JP" altLang="en-US" sz="1600" dirty="0"/>
              <a:t>（マモリオ）</a:t>
            </a:r>
            <a:endParaRPr lang="en-US" altLang="ja-JP" sz="1600" dirty="0"/>
          </a:p>
          <a:p>
            <a:r>
              <a:rPr lang="ja-JP" altLang="en-US" sz="1600" dirty="0"/>
              <a:t>スマｰトフォンから離れると通知され、最後に離れた場所を地図で確認できる。</a:t>
            </a:r>
            <a:endParaRPr lang="en-US" altLang="ja-JP" sz="1600" dirty="0"/>
          </a:p>
          <a:p>
            <a:r>
              <a:rPr lang="ja-JP" altLang="en-US" sz="1600" dirty="0"/>
              <a:t>すぐに取りに戻れば誰かに持ち去られるリスクも少ない。</a:t>
            </a:r>
          </a:p>
          <a:p>
            <a:pPr marL="228600" indent="-228600">
              <a:buFont typeface="+mj-lt"/>
              <a:buAutoNum type="arabicPeriod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1600" dirty="0">
                <a:solidFill>
                  <a:srgbClr val="0070C0"/>
                </a:solidFill>
              </a:rPr>
              <a:t>「Ｔｉｌｅ」</a:t>
            </a:r>
            <a:r>
              <a:rPr lang="ja-JP" altLang="en-US" sz="1600" dirty="0"/>
              <a:t>（タイル）</a:t>
            </a:r>
            <a:endParaRPr lang="en-US" altLang="ja-JP" sz="1600" dirty="0"/>
          </a:p>
          <a:p>
            <a:r>
              <a:rPr lang="ja-JP" altLang="en-US" sz="1600" dirty="0"/>
              <a:t>紛失した場所が</a:t>
            </a:r>
            <a:r>
              <a:rPr lang="en-US" altLang="ja-JP" sz="1600" dirty="0"/>
              <a:t>30</a:t>
            </a:r>
            <a:r>
              <a:rPr lang="ja-JP" altLang="en-US" sz="1600" dirty="0"/>
              <a:t>ｍ以内であれば、スマｰトフォンのボタンを押すと</a:t>
            </a:r>
            <a:endParaRPr lang="en-US" altLang="ja-JP" sz="1600" dirty="0"/>
          </a:p>
          <a:p>
            <a:r>
              <a:rPr lang="ja-JP" altLang="en-US" sz="1600" dirty="0"/>
              <a:t>メロディーで場所を知らせてくれる。</a:t>
            </a:r>
            <a:endParaRPr lang="en-US" altLang="ja-JP" sz="1600" dirty="0"/>
          </a:p>
          <a:p>
            <a:r>
              <a:rPr lang="ja-JP" altLang="en-US" sz="1600" dirty="0"/>
              <a:t>「Ｔｉｌｅ」からスマｰトフォンを探すこともできる。</a:t>
            </a:r>
            <a:endParaRPr lang="en-US" altLang="ja-JP" sz="16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ja-JP" altLang="en-US" sz="2000" dirty="0"/>
          </a:p>
        </p:txBody>
      </p:sp>
      <p:pic>
        <p:nvPicPr>
          <p:cNvPr id="13" name="図 12" descr="C:\Users\matumo\Desktop\DSC_00511.jpg">
            <a:extLst>
              <a:ext uri="{FF2B5EF4-FFF2-40B4-BE49-F238E27FC236}">
                <a16:creationId xmlns:a16="http://schemas.microsoft.com/office/drawing/2014/main" id="{27CD3AF1-58B6-454E-96BC-50182AF0A7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244" y="1503867"/>
            <a:ext cx="2995871" cy="14168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B96867C5-D9DB-485B-81B3-C30F135EF19E}"/>
              </a:ext>
            </a:extLst>
          </p:cNvPr>
          <p:cNvSpPr txBox="1">
            <a:spLocks/>
          </p:cNvSpPr>
          <p:nvPr/>
        </p:nvSpPr>
        <p:spPr>
          <a:xfrm>
            <a:off x="7494896" y="6303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DBD88C-9B0A-4F16-AB28-A21E5ECDE481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170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電子計算機センター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E7A0C225-05A9-4DA8-9D2D-44D5A3365CBF}"/>
              </a:ext>
            </a:extLst>
          </p:cNvPr>
          <p:cNvSpPr txBox="1">
            <a:spLocks/>
          </p:cNvSpPr>
          <p:nvPr/>
        </p:nvSpPr>
        <p:spPr>
          <a:xfrm>
            <a:off x="1945566" y="2151941"/>
            <a:ext cx="7129047" cy="380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b="1" dirty="0">
              <a:solidFill>
                <a:srgbClr val="533E0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3C36ECC1-2191-47B7-B347-B0B15D76F665}"/>
              </a:ext>
            </a:extLst>
          </p:cNvPr>
          <p:cNvSpPr txBox="1">
            <a:spLocks/>
          </p:cNvSpPr>
          <p:nvPr/>
        </p:nvSpPr>
        <p:spPr>
          <a:xfrm>
            <a:off x="1931587" y="1503868"/>
            <a:ext cx="7129047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dirty="0">
              <a:solidFill>
                <a:schemeClr val="accent1">
                  <a:lumMod val="75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B96867C5-D9DB-485B-81B3-C30F135EF19E}"/>
              </a:ext>
            </a:extLst>
          </p:cNvPr>
          <p:cNvSpPr txBox="1">
            <a:spLocks/>
          </p:cNvSpPr>
          <p:nvPr/>
        </p:nvSpPr>
        <p:spPr>
          <a:xfrm>
            <a:off x="7494896" y="6303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DBD88C-9B0A-4F16-AB28-A21E5ECDE481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252FA29D-1B8C-4918-9B0D-960D88BA4E60}"/>
              </a:ext>
            </a:extLst>
          </p:cNvPr>
          <p:cNvSpPr txBox="1">
            <a:spLocks/>
          </p:cNvSpPr>
          <p:nvPr/>
        </p:nvSpPr>
        <p:spPr>
          <a:xfrm>
            <a:off x="587813" y="1508084"/>
            <a:ext cx="9169816" cy="295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b="1" dirty="0">
              <a:solidFill>
                <a:schemeClr val="accent1">
                  <a:lumMod val="50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お気軽にご相談ください</a:t>
            </a:r>
            <a:endParaRPr lang="en-US" altLang="ja-JP" b="1" dirty="0">
              <a:solidFill>
                <a:schemeClr val="accent1">
                  <a:lumMod val="50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lang="en-US" altLang="ja-JP" sz="2300" b="1" dirty="0">
              <a:solidFill>
                <a:schemeClr val="accent1">
                  <a:lumMod val="50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>
              <a:buNone/>
            </a:pPr>
            <a:r>
              <a:rPr lang="ja-JP" altLang="en-US" sz="2300" b="1" dirty="0">
                <a:solidFill>
                  <a:schemeClr val="accent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江別キャンパス　Ｃ館１階　電子計算機センター</a:t>
            </a:r>
            <a:endParaRPr lang="en-US" altLang="ja-JP" sz="2300" b="1" dirty="0">
              <a:solidFill>
                <a:schemeClr val="accent1">
                  <a:lumMod val="50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>
              <a:buNone/>
            </a:pPr>
            <a:r>
              <a:rPr lang="en-US" altLang="ja-JP" sz="2300" b="1" dirty="0">
                <a:solidFill>
                  <a:schemeClr val="accent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E-mail</a:t>
            </a:r>
            <a:r>
              <a:rPr lang="ja-JP" altLang="en-US" sz="2300" b="1" dirty="0">
                <a:solidFill>
                  <a:schemeClr val="accent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：　</a:t>
            </a:r>
            <a:r>
              <a:rPr lang="en-US" altLang="ja-JP" sz="2300" b="1" dirty="0">
                <a:solidFill>
                  <a:schemeClr val="accent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center@sgu.ac.jp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C016414-CB62-4859-8899-C42097EE3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29040" y="1949441"/>
            <a:ext cx="3564586" cy="26734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802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24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電子計算機センターについて　＜江別キャンパス＞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D2E279-3793-4936-A2C0-E53D6906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534781"/>
            <a:ext cx="11201402" cy="4173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1600" b="1" dirty="0"/>
              <a:t>【</a:t>
            </a:r>
            <a:r>
              <a:rPr kumimoji="1" lang="ja-JP" altLang="en-US" sz="1600" b="1" dirty="0"/>
              <a:t>電子計算機センター・・・</a:t>
            </a:r>
            <a:r>
              <a:rPr kumimoji="1" lang="en-US" altLang="ja-JP" sz="1600" b="1" dirty="0"/>
              <a:t>C</a:t>
            </a:r>
            <a:r>
              <a:rPr kumimoji="1" lang="ja-JP" altLang="en-US" sz="1600" b="1" dirty="0"/>
              <a:t>館</a:t>
            </a:r>
            <a:r>
              <a:rPr kumimoji="1" lang="en-US" altLang="ja-JP" sz="1600" b="1" dirty="0"/>
              <a:t>1</a:t>
            </a:r>
            <a:r>
              <a:rPr kumimoji="1" lang="ja-JP" altLang="en-US" sz="1600" b="1" dirty="0"/>
              <a:t>階</a:t>
            </a:r>
            <a:r>
              <a:rPr kumimoji="1" lang="en-US" altLang="ja-JP" sz="1600" b="1" dirty="0"/>
              <a:t>】</a:t>
            </a:r>
          </a:p>
          <a:p>
            <a:pPr marL="0" indent="0">
              <a:buNone/>
            </a:pPr>
            <a:r>
              <a:rPr lang="ja-JP" altLang="en-US" sz="1600" dirty="0"/>
              <a:t>　＜</a:t>
            </a:r>
            <a:r>
              <a:rPr lang="en-US" altLang="ja-JP" sz="1600" dirty="0"/>
              <a:t>ICT</a:t>
            </a:r>
            <a:r>
              <a:rPr lang="ja-JP" altLang="en-US" sz="1600" dirty="0"/>
              <a:t>全般に関する相談窓口＞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　・研究室でのパソコン利用に関すること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　・</a:t>
            </a:r>
            <a:r>
              <a:rPr lang="en-US" altLang="ja-JP" sz="1600" dirty="0"/>
              <a:t>Wi-Fi</a:t>
            </a:r>
            <a:r>
              <a:rPr lang="ja-JP" altLang="en-US" sz="1600" dirty="0"/>
              <a:t>の利用に関すること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　・</a:t>
            </a:r>
            <a:r>
              <a:rPr lang="en-US" altLang="ja-JP" sz="1600" dirty="0"/>
              <a:t>e</a:t>
            </a:r>
            <a:r>
              <a:rPr lang="ja-JP" altLang="en-US" sz="1600" dirty="0"/>
              <a:t>ラーニングシステム「</a:t>
            </a:r>
            <a:r>
              <a:rPr lang="en-US" altLang="ja-JP" sz="1600" dirty="0"/>
              <a:t>Moodle</a:t>
            </a:r>
            <a:r>
              <a:rPr lang="ja-JP" altLang="en-US" sz="1600" dirty="0"/>
              <a:t>（ムードル）」に関すること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　・</a:t>
            </a:r>
            <a:r>
              <a:rPr lang="en-US" altLang="ja-JP" sz="1600" dirty="0"/>
              <a:t>E</a:t>
            </a:r>
            <a:r>
              <a:rPr lang="ja-JP" altLang="en-US" sz="1600" dirty="0"/>
              <a:t>メールに関すること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　　など</a:t>
            </a: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r>
              <a:rPr lang="ja-JP" altLang="en-US" sz="1600" b="1" dirty="0"/>
              <a:t>＜利用時間＞</a:t>
            </a:r>
            <a:endParaRPr lang="en-US" altLang="ja-JP" sz="1600" b="1" dirty="0"/>
          </a:p>
          <a:p>
            <a:pPr marL="457200" lvl="1" indent="0">
              <a:buNone/>
            </a:pPr>
            <a:r>
              <a:rPr lang="ja-JP" altLang="en-US" sz="1600" dirty="0"/>
              <a:t>［平日］ </a:t>
            </a:r>
            <a:r>
              <a:rPr lang="en-US" altLang="ja-JP" sz="1600" dirty="0"/>
              <a:t>9:00</a:t>
            </a:r>
            <a:r>
              <a:rPr lang="ja-JP" altLang="en-US" sz="1600" dirty="0"/>
              <a:t>～</a:t>
            </a:r>
            <a:r>
              <a:rPr lang="en-US" altLang="ja-JP" sz="1600" dirty="0"/>
              <a:t>16:40</a:t>
            </a:r>
            <a:r>
              <a:rPr lang="ja-JP" altLang="en-US" sz="1600" dirty="0"/>
              <a:t>（火曜日のみ： </a:t>
            </a:r>
            <a:r>
              <a:rPr lang="en-US" altLang="ja-JP" sz="1600" dirty="0"/>
              <a:t>9:00</a:t>
            </a:r>
            <a:r>
              <a:rPr lang="ja-JP" altLang="en-US" sz="1600" dirty="0"/>
              <a:t>～</a:t>
            </a:r>
            <a:r>
              <a:rPr lang="en-US" altLang="ja-JP" sz="1600" dirty="0"/>
              <a:t>15:00</a:t>
            </a:r>
            <a:r>
              <a:rPr lang="ja-JP" altLang="en-US" sz="1600" dirty="0"/>
              <a:t>）</a:t>
            </a:r>
            <a:endParaRPr lang="en-US" altLang="ja-JP" sz="1600" dirty="0"/>
          </a:p>
          <a:p>
            <a:pPr marL="457200" lvl="1" indent="0">
              <a:buNone/>
            </a:pPr>
            <a:r>
              <a:rPr lang="ja-JP" altLang="en-US" sz="1600" dirty="0"/>
              <a:t>　</a:t>
            </a:r>
            <a:r>
              <a:rPr lang="en-US" altLang="ja-JP" sz="1600" dirty="0"/>
              <a:t>※11:20</a:t>
            </a:r>
            <a:r>
              <a:rPr lang="ja-JP" altLang="en-US" sz="1600" dirty="0"/>
              <a:t>～</a:t>
            </a:r>
            <a:r>
              <a:rPr lang="en-US" altLang="ja-JP" sz="1600" dirty="0"/>
              <a:t>12:20</a:t>
            </a:r>
            <a:r>
              <a:rPr lang="ja-JP" altLang="en-US" sz="1600" dirty="0"/>
              <a:t>は窓口業務が休止となります。</a:t>
            </a:r>
            <a:endParaRPr lang="en-US" altLang="ja-JP" sz="1600" dirty="0"/>
          </a:p>
          <a:p>
            <a:pPr marL="457200" lvl="1" indent="0">
              <a:buNone/>
            </a:pPr>
            <a:r>
              <a:rPr lang="ja-JP" altLang="en-US" sz="1600" dirty="0"/>
              <a:t>　</a:t>
            </a:r>
            <a:r>
              <a:rPr lang="en-US" altLang="ja-JP" sz="1600" dirty="0"/>
              <a:t>※</a:t>
            </a:r>
            <a:r>
              <a:rPr lang="ja-JP" altLang="en-US" sz="1600" dirty="0"/>
              <a:t>土・日・祝日は閉室となります。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91AEB7-84C0-4107-937D-767C3EC50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899" y="1534781"/>
            <a:ext cx="3478368" cy="2620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1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電子計算機センターについて　＜江別キャンパス＞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D2E279-3793-4936-A2C0-E53D6906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437123"/>
            <a:ext cx="10515600" cy="4722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b="1" dirty="0"/>
              <a:t>【</a:t>
            </a:r>
            <a:r>
              <a:rPr lang="ja-JP" altLang="en-US" sz="1600" b="1" dirty="0"/>
              <a:t>コンピュータ教室</a:t>
            </a:r>
            <a:r>
              <a:rPr lang="en-US" altLang="ja-JP" sz="1600" b="1" dirty="0"/>
              <a:t>】</a:t>
            </a:r>
          </a:p>
          <a:p>
            <a:pPr marL="0" indent="0">
              <a:buNone/>
            </a:pPr>
            <a:r>
              <a:rPr lang="ja-JP" altLang="en-US" sz="1600" dirty="0"/>
              <a:t>　・</a:t>
            </a:r>
            <a:r>
              <a:rPr lang="en-US" altLang="ja-JP" sz="1600" dirty="0"/>
              <a:t>2</a:t>
            </a:r>
            <a:r>
              <a:rPr lang="ja-JP" altLang="en-US" sz="1600" dirty="0"/>
              <a:t>種類の</a:t>
            </a:r>
            <a:r>
              <a:rPr lang="en-US" altLang="ja-JP" sz="1600" dirty="0"/>
              <a:t>OS</a:t>
            </a:r>
            <a:r>
              <a:rPr lang="ja-JP" altLang="en-US" sz="1600" dirty="0"/>
              <a:t>（</a:t>
            </a:r>
            <a:r>
              <a:rPr lang="en-US" altLang="ja-JP" sz="1600" dirty="0"/>
              <a:t>Windows</a:t>
            </a:r>
            <a:r>
              <a:rPr lang="ja-JP" altLang="en-US" sz="1600" dirty="0"/>
              <a:t>・</a:t>
            </a:r>
            <a:r>
              <a:rPr lang="en-US" altLang="ja-JP" sz="1600" dirty="0"/>
              <a:t>OS X</a:t>
            </a:r>
            <a:r>
              <a:rPr lang="ja-JP" altLang="en-US" sz="1600" dirty="0"/>
              <a:t>）を使用可能</a:t>
            </a: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r>
              <a:rPr lang="en-US" altLang="ja-JP" sz="1600" b="1" dirty="0"/>
              <a:t>【</a:t>
            </a:r>
            <a:r>
              <a:rPr lang="ja-JP" altLang="en-US" sz="1600" b="1" dirty="0"/>
              <a:t>パソコン設置数</a:t>
            </a:r>
            <a:r>
              <a:rPr lang="en-US" altLang="ja-JP" sz="1600" b="1" dirty="0"/>
              <a:t>】</a:t>
            </a:r>
          </a:p>
          <a:p>
            <a:pPr marL="0" indent="0">
              <a:buNone/>
            </a:pPr>
            <a:endParaRPr lang="en-US" altLang="ja-JP" sz="1600" b="1" dirty="0"/>
          </a:p>
          <a:p>
            <a:pPr marL="0" indent="0">
              <a:buNone/>
            </a:pPr>
            <a:r>
              <a:rPr lang="ja-JP" altLang="en-US" sz="1600" dirty="0"/>
              <a:t>　</a:t>
            </a: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FF3A267-2578-4032-ACC0-9FDFE501A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37163"/>
              </p:ext>
            </p:extLst>
          </p:nvPr>
        </p:nvGraphicFramePr>
        <p:xfrm>
          <a:off x="910371" y="2780320"/>
          <a:ext cx="3617240" cy="223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606">
                  <a:extLst>
                    <a:ext uri="{9D8B030D-6E8A-4147-A177-3AD203B41FA5}">
                      <a16:colId xmlns:a16="http://schemas.microsoft.com/office/drawing/2014/main" val="2660800316"/>
                    </a:ext>
                  </a:extLst>
                </a:gridCol>
                <a:gridCol w="1556634">
                  <a:extLst>
                    <a:ext uri="{9D8B030D-6E8A-4147-A177-3AD203B41FA5}">
                      <a16:colId xmlns:a16="http://schemas.microsoft.com/office/drawing/2014/main" val="3976900585"/>
                    </a:ext>
                  </a:extLst>
                </a:gridCol>
              </a:tblGrid>
              <a:tr h="3224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＜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館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階＞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台数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17112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C-301</a:t>
                      </a:r>
                      <a:r>
                        <a:rPr kumimoji="1" lang="ja-JP" altLang="en-US" sz="1200" dirty="0"/>
                        <a:t>教室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25</a:t>
                      </a:r>
                      <a:r>
                        <a:rPr kumimoji="1" lang="ja-JP" altLang="en-US" sz="1200" dirty="0"/>
                        <a:t>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42674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C-302</a:t>
                      </a:r>
                      <a:r>
                        <a:rPr lang="ja-JP" altLang="en-US" sz="1200" dirty="0"/>
                        <a:t>・</a:t>
                      </a:r>
                      <a:r>
                        <a:rPr lang="en-US" altLang="ja-JP" sz="1200" dirty="0"/>
                        <a:t>303</a:t>
                      </a:r>
                      <a:r>
                        <a:rPr lang="ja-JP" altLang="en-US" sz="1200" dirty="0"/>
                        <a:t>教室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/>
                        <a:t>33</a:t>
                      </a:r>
                      <a:r>
                        <a:rPr lang="ja-JP" altLang="en-US" sz="1200" dirty="0"/>
                        <a:t>台</a:t>
                      </a:r>
                      <a:endParaRPr lang="en-US" altLang="ja-JP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829944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C-309</a:t>
                      </a:r>
                      <a:r>
                        <a:rPr lang="ja-JP" altLang="en-US" sz="1200" dirty="0"/>
                        <a:t>教室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/>
                        <a:t>22</a:t>
                      </a:r>
                      <a:r>
                        <a:rPr lang="ja-JP" altLang="en-US" sz="1200" dirty="0"/>
                        <a:t>台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19300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C-310</a:t>
                      </a:r>
                      <a:r>
                        <a:rPr lang="ja-JP" altLang="en-US" sz="1200" dirty="0"/>
                        <a:t>教室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/>
                        <a:t>24</a:t>
                      </a:r>
                      <a:r>
                        <a:rPr lang="ja-JP" altLang="en-US" sz="1200" dirty="0"/>
                        <a:t>台</a:t>
                      </a:r>
                      <a:endParaRPr lang="en-US" altLang="ja-JP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444854"/>
                  </a:ext>
                </a:extLst>
              </a:tr>
              <a:tr h="303797"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C-311</a:t>
                      </a:r>
                      <a:r>
                        <a:rPr lang="ja-JP" altLang="en-US" sz="1200" dirty="0"/>
                        <a:t>教室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/>
                        <a:t>24</a:t>
                      </a:r>
                      <a:r>
                        <a:rPr lang="ja-JP" altLang="en-US" sz="1200" dirty="0"/>
                        <a:t>台</a:t>
                      </a:r>
                      <a:endParaRPr lang="en-US" altLang="ja-JP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84754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C-312</a:t>
                      </a:r>
                      <a:r>
                        <a:rPr lang="ja-JP" altLang="en-US" sz="1200" dirty="0"/>
                        <a:t>教室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/>
                        <a:t>24</a:t>
                      </a:r>
                      <a:r>
                        <a:rPr lang="ja-JP" altLang="en-US" sz="1200" dirty="0"/>
                        <a:t>台</a:t>
                      </a:r>
                      <a:endParaRPr lang="en-US" altLang="ja-JP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2619"/>
                  </a:ext>
                </a:extLst>
              </a:tr>
            </a:tbl>
          </a:graphicData>
        </a:graphic>
      </p:graphicFrame>
      <p:graphicFrame>
        <p:nvGraphicFramePr>
          <p:cNvPr id="7" name="表 5">
            <a:extLst>
              <a:ext uri="{FF2B5EF4-FFF2-40B4-BE49-F238E27FC236}">
                <a16:creationId xmlns:a16="http://schemas.microsoft.com/office/drawing/2014/main" id="{779A210B-768F-46E0-AF53-7F236671A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61030"/>
              </p:ext>
            </p:extLst>
          </p:nvPr>
        </p:nvGraphicFramePr>
        <p:xfrm>
          <a:off x="910371" y="5140256"/>
          <a:ext cx="3617240" cy="596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606">
                  <a:extLst>
                    <a:ext uri="{9D8B030D-6E8A-4147-A177-3AD203B41FA5}">
                      <a16:colId xmlns:a16="http://schemas.microsoft.com/office/drawing/2014/main" val="2660800316"/>
                    </a:ext>
                  </a:extLst>
                </a:gridCol>
                <a:gridCol w="1556634">
                  <a:extLst>
                    <a:ext uri="{9D8B030D-6E8A-4147-A177-3AD203B41FA5}">
                      <a16:colId xmlns:a16="http://schemas.microsoft.com/office/drawing/2014/main" val="39769005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＜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館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階＞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台数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17112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D-101</a:t>
                      </a:r>
                      <a:r>
                        <a:rPr kumimoji="1" lang="ja-JP" altLang="en-US" sz="1200" dirty="0"/>
                        <a:t>教室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100</a:t>
                      </a:r>
                      <a:r>
                        <a:rPr kumimoji="1" lang="ja-JP" altLang="en-US" sz="1200" dirty="0"/>
                        <a:t>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4267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BA4BFA-22AB-4079-AD70-BF1FC3032E55}"/>
              </a:ext>
            </a:extLst>
          </p:cNvPr>
          <p:cNvSpPr txBox="1"/>
          <p:nvPr/>
        </p:nvSpPr>
        <p:spPr>
          <a:xfrm>
            <a:off x="5049916" y="5131378"/>
            <a:ext cx="6073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1400" b="1" dirty="0"/>
              <a:t>　</a:t>
            </a:r>
            <a:r>
              <a:rPr lang="en-US" altLang="ja-JP" sz="1400" b="1" u="sng" dirty="0"/>
              <a:t>※2025</a:t>
            </a:r>
            <a:r>
              <a:rPr lang="ja-JP" altLang="en-US" sz="1400" b="1" u="sng" dirty="0"/>
              <a:t>年</a:t>
            </a:r>
            <a:r>
              <a:rPr lang="en-US" altLang="ja-JP" sz="1400" b="1" u="sng" dirty="0"/>
              <a:t>9</a:t>
            </a:r>
            <a:r>
              <a:rPr lang="ja-JP" altLang="en-US" sz="1400" b="1" u="sng" dirty="0"/>
              <a:t>月中旬に</a:t>
            </a:r>
            <a:r>
              <a:rPr lang="en-US" altLang="ja-JP" sz="1400" b="1" u="sng" dirty="0"/>
              <a:t>PC</a:t>
            </a:r>
            <a:r>
              <a:rPr lang="ja-JP" altLang="en-US" sz="1400" b="1" u="sng" dirty="0"/>
              <a:t>を更新し、</a:t>
            </a:r>
            <a:r>
              <a:rPr lang="en-US" altLang="ja-JP" sz="1400" b="1" u="sng" dirty="0"/>
              <a:t>Windows</a:t>
            </a:r>
            <a:r>
              <a:rPr lang="ja-JP" altLang="en-US" sz="1400" b="1" u="sng" dirty="0"/>
              <a:t>専用</a:t>
            </a:r>
            <a:r>
              <a:rPr lang="en-US" altLang="ja-JP" sz="1400" b="1" u="sng" dirty="0"/>
              <a:t>PC</a:t>
            </a:r>
            <a:r>
              <a:rPr lang="ja-JP" altLang="en-US" sz="1400" b="1" u="sng" dirty="0"/>
              <a:t>となります。</a:t>
            </a:r>
            <a:endParaRPr lang="en-US" altLang="ja-JP" sz="1400" b="1" u="sng" dirty="0"/>
          </a:p>
          <a:p>
            <a:pPr marL="0" indent="0">
              <a:buNone/>
            </a:pPr>
            <a:r>
              <a:rPr lang="ja-JP" altLang="en-US" sz="1400" b="1" dirty="0"/>
              <a:t>　　</a:t>
            </a:r>
            <a:r>
              <a:rPr lang="ja-JP" altLang="en-US" sz="1400" b="1" u="sng" dirty="0"/>
              <a:t>台数やコンピュータ教室数が変更になります</a:t>
            </a:r>
            <a:r>
              <a:rPr lang="ja-JP" altLang="en-US" sz="1800" b="1" u="sng" dirty="0"/>
              <a:t>。</a:t>
            </a:r>
            <a:endParaRPr lang="en-US" altLang="ja-JP" sz="2800" b="1" u="sng" dirty="0"/>
          </a:p>
          <a:p>
            <a:endParaRPr kumimoji="1" lang="ja-JP" altLang="en-US" dirty="0"/>
          </a:p>
        </p:txBody>
      </p:sp>
      <p:pic>
        <p:nvPicPr>
          <p:cNvPr id="1028" name="Picture 4" descr="IMG_0979">
            <a:extLst>
              <a:ext uri="{FF2B5EF4-FFF2-40B4-BE49-F238E27FC236}">
                <a16:creationId xmlns:a16="http://schemas.microsoft.com/office/drawing/2014/main" id="{546219FA-6920-4B95-B729-8B8C2AABD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049" y="1564822"/>
            <a:ext cx="2884086" cy="27009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1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電子計算機センターについて　＜江別キャンパス＞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D2E279-3793-4936-A2C0-E53D6906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419367"/>
            <a:ext cx="10515600" cy="4722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b="1" dirty="0"/>
              <a:t>【</a:t>
            </a:r>
            <a:r>
              <a:rPr lang="ja-JP" altLang="en-US" sz="1600" b="1" dirty="0"/>
              <a:t>メディア教材開発室（教員専用）・・・</a:t>
            </a:r>
            <a:r>
              <a:rPr kumimoji="1" lang="en-US" altLang="ja-JP" sz="1600" b="1" dirty="0"/>
              <a:t>C</a:t>
            </a:r>
            <a:r>
              <a:rPr kumimoji="1" lang="ja-JP" altLang="en-US" sz="1600" b="1" dirty="0"/>
              <a:t>館</a:t>
            </a:r>
            <a:r>
              <a:rPr lang="en-US" altLang="ja-JP" sz="1600" b="1" dirty="0"/>
              <a:t>1</a:t>
            </a:r>
            <a:r>
              <a:rPr kumimoji="1" lang="ja-JP" altLang="en-US" sz="1600" b="1" dirty="0"/>
              <a:t>階</a:t>
            </a:r>
            <a:r>
              <a:rPr kumimoji="1" lang="en-US" altLang="ja-JP" sz="1600" b="1" dirty="0"/>
              <a:t>】</a:t>
            </a:r>
          </a:p>
          <a:p>
            <a:pPr marL="0" indent="0">
              <a:buNone/>
            </a:pPr>
            <a:r>
              <a:rPr lang="ja-JP" altLang="en-US" sz="1600" dirty="0"/>
              <a:t>　・講義資料の準備のために、パソコンやプリンター等をご利用いただけます。</a:t>
            </a: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r>
              <a:rPr lang="ja-JP" altLang="en-US" sz="1600" b="1" dirty="0"/>
              <a:t>＜利用例＞</a:t>
            </a:r>
            <a:endParaRPr lang="en-US" altLang="ja-JP" sz="1600" b="1" dirty="0"/>
          </a:p>
          <a:p>
            <a:pPr marL="0" indent="0">
              <a:buNone/>
            </a:pPr>
            <a:r>
              <a:rPr lang="ja-JP" altLang="en-US" sz="1600" dirty="0"/>
              <a:t>　・講義資料の作成や印刷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・資料のスキャン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・</a:t>
            </a:r>
            <a:r>
              <a:rPr lang="en-US" altLang="ja-JP" sz="1600" dirty="0"/>
              <a:t>PowerPoint</a:t>
            </a:r>
            <a:r>
              <a:rPr lang="ja-JP" altLang="en-US" sz="1600" dirty="0"/>
              <a:t>資料の作成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　など</a:t>
            </a:r>
            <a:endParaRPr lang="en-US" altLang="ja-JP" sz="16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1600" b="1" dirty="0"/>
              <a:t>＜利用時間＞</a:t>
            </a:r>
            <a:endParaRPr lang="en-US" altLang="ja-JP" sz="1600" b="1" dirty="0"/>
          </a:p>
          <a:p>
            <a:pPr marL="457200" lvl="1" indent="0">
              <a:buNone/>
            </a:pPr>
            <a:r>
              <a:rPr lang="ja-JP" altLang="en-US" sz="1600" dirty="0"/>
              <a:t>［平日］ </a:t>
            </a:r>
            <a:r>
              <a:rPr lang="en-US" altLang="ja-JP" sz="1600" dirty="0"/>
              <a:t>9:00</a:t>
            </a:r>
            <a:r>
              <a:rPr lang="ja-JP" altLang="en-US" sz="1600" dirty="0"/>
              <a:t>～</a:t>
            </a:r>
            <a:r>
              <a:rPr lang="en-US" altLang="ja-JP" sz="1600" dirty="0"/>
              <a:t>17:00</a:t>
            </a:r>
          </a:p>
          <a:p>
            <a:pPr marL="457200" lvl="1" indent="0">
              <a:buNone/>
            </a:pPr>
            <a:r>
              <a:rPr lang="ja-JP" altLang="en-US" sz="1600" dirty="0"/>
              <a:t>　</a:t>
            </a:r>
            <a:r>
              <a:rPr lang="en-US" altLang="ja-JP" sz="1600" dirty="0"/>
              <a:t>※</a:t>
            </a:r>
            <a:r>
              <a:rPr lang="ja-JP" altLang="en-US" sz="1600" dirty="0"/>
              <a:t>土・日・祝日は閉室となります。</a:t>
            </a:r>
            <a:endParaRPr lang="en-US" altLang="ja-JP" sz="16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0CEE9F2-E2E3-4CD2-B05C-0ACB91BF2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78012" y="1727565"/>
            <a:ext cx="3388863" cy="254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3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電子計算機センターについて　＜新札幌キャンパス＞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D2E279-3793-4936-A2C0-E53D6906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419367"/>
            <a:ext cx="10515600" cy="4930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200" b="1" dirty="0"/>
              <a:t>【</a:t>
            </a:r>
            <a:r>
              <a:rPr lang="ja-JP" altLang="en-US" sz="1200" b="1" dirty="0"/>
              <a:t>コンピュータ教室</a:t>
            </a:r>
            <a:r>
              <a:rPr lang="en-US" altLang="ja-JP" sz="1200" b="1" dirty="0"/>
              <a:t>】</a:t>
            </a:r>
            <a:endParaRPr kumimoji="1" lang="en-US" altLang="ja-JP" sz="1200" b="1" dirty="0"/>
          </a:p>
          <a:p>
            <a:pPr marL="0" indent="0">
              <a:buNone/>
            </a:pPr>
            <a:r>
              <a:rPr lang="ja-JP" altLang="en-US" sz="1200" dirty="0"/>
              <a:t>　・</a:t>
            </a:r>
            <a:r>
              <a:rPr lang="en-US" altLang="ja-JP" sz="1200" dirty="0"/>
              <a:t>Windows </a:t>
            </a:r>
            <a:r>
              <a:rPr lang="ja-JP" altLang="en-US" sz="1200" dirty="0"/>
              <a:t>専用</a:t>
            </a:r>
            <a:r>
              <a:rPr lang="en-US" altLang="ja-JP" sz="1200" dirty="0"/>
              <a:t>PC</a:t>
            </a:r>
            <a:r>
              <a:rPr lang="ja-JP" altLang="en-US" sz="1200" dirty="0"/>
              <a:t>を使用可能</a:t>
            </a:r>
            <a:endParaRPr lang="en-US" altLang="ja-JP" sz="1200" dirty="0"/>
          </a:p>
          <a:p>
            <a:pPr marL="0" indent="0">
              <a:buNone/>
            </a:pPr>
            <a:r>
              <a:rPr lang="en-US" altLang="ja-JP" sz="1200" b="1" dirty="0"/>
              <a:t>【</a:t>
            </a:r>
            <a:r>
              <a:rPr lang="ja-JP" altLang="en-US" sz="1200" b="1" dirty="0"/>
              <a:t>パソコン設置数</a:t>
            </a:r>
            <a:r>
              <a:rPr lang="en-US" altLang="ja-JP" sz="1200" b="1" dirty="0"/>
              <a:t>】</a:t>
            </a:r>
          </a:p>
          <a:p>
            <a:pPr marL="0" indent="0">
              <a:buNone/>
            </a:pPr>
            <a:endParaRPr lang="en-US" altLang="ja-JP" sz="1200" b="1" dirty="0"/>
          </a:p>
          <a:p>
            <a:pPr marL="0" indent="0">
              <a:buNone/>
            </a:pPr>
            <a:endParaRPr lang="en-US" altLang="ja-JP" sz="1200" b="1" dirty="0"/>
          </a:p>
          <a:p>
            <a:pPr marL="0" indent="0">
              <a:buNone/>
            </a:pPr>
            <a:endParaRPr lang="en-US" altLang="ja-JP" sz="1200" b="1" dirty="0"/>
          </a:p>
          <a:p>
            <a:pPr marL="0" indent="0">
              <a:buNone/>
            </a:pPr>
            <a:r>
              <a:rPr lang="en-US" altLang="ja-JP" sz="1200" b="1" dirty="0"/>
              <a:t>【</a:t>
            </a:r>
            <a:r>
              <a:rPr lang="ja-JP" altLang="en-US" sz="1200" b="1" dirty="0"/>
              <a:t>学生貸出用ノート</a:t>
            </a:r>
            <a:r>
              <a:rPr lang="en-US" altLang="ja-JP" sz="1200" b="1" dirty="0"/>
              <a:t>PC】</a:t>
            </a:r>
            <a:endParaRPr kumimoji="1" lang="en-US" altLang="ja-JP" sz="1200" b="1" dirty="0"/>
          </a:p>
          <a:p>
            <a:r>
              <a:rPr lang="en-US" altLang="ja-JP" sz="1200" dirty="0"/>
              <a:t>2</a:t>
            </a:r>
            <a:r>
              <a:rPr lang="ja-JP" altLang="en-US" sz="1200" dirty="0"/>
              <a:t>階図書館前に</a:t>
            </a:r>
            <a:r>
              <a:rPr lang="en-US" altLang="ja-JP" sz="1200" dirty="0"/>
              <a:t>Windows </a:t>
            </a:r>
            <a:r>
              <a:rPr lang="ja-JP" altLang="en-US" sz="1200" dirty="0"/>
              <a:t>ノート</a:t>
            </a:r>
            <a:r>
              <a:rPr lang="en-US" altLang="ja-JP" sz="1200" dirty="0"/>
              <a:t>PC</a:t>
            </a:r>
            <a:r>
              <a:rPr lang="ja-JP" altLang="en-US" sz="1200" dirty="0"/>
              <a:t>を</a:t>
            </a:r>
            <a:r>
              <a:rPr lang="en-US" altLang="ja-JP" sz="1200" dirty="0"/>
              <a:t>80</a:t>
            </a:r>
            <a:r>
              <a:rPr lang="ja-JP" altLang="en-US" sz="1200" dirty="0"/>
              <a:t>台設置</a:t>
            </a:r>
            <a:endParaRPr lang="en-US" altLang="ja-JP" sz="1200" dirty="0"/>
          </a:p>
          <a:p>
            <a:r>
              <a:rPr lang="en-US" altLang="ja-JP" sz="1200" dirty="0"/>
              <a:t>Wi-Fi</a:t>
            </a:r>
            <a:r>
              <a:rPr lang="ja-JP" altLang="en-US" sz="1200" dirty="0"/>
              <a:t>でネットワーク接続可能</a:t>
            </a:r>
            <a:endParaRPr lang="en-US" altLang="ja-JP" sz="1200" dirty="0"/>
          </a:p>
          <a:p>
            <a:r>
              <a:rPr lang="ja-JP" altLang="en-US" sz="1200" dirty="0"/>
              <a:t>キャンパス外への持ち出し不可（</a:t>
            </a:r>
            <a:r>
              <a:rPr lang="en-US" altLang="ja-JP" sz="1200" dirty="0"/>
              <a:t>6</a:t>
            </a:r>
            <a:r>
              <a:rPr lang="ja-JP" altLang="en-US" sz="1200" dirty="0"/>
              <a:t>時間／回　</a:t>
            </a:r>
            <a:r>
              <a:rPr lang="en-US" altLang="ja-JP" sz="1200" dirty="0"/>
              <a:t>※</a:t>
            </a:r>
            <a:r>
              <a:rPr lang="ja-JP" altLang="en-US" sz="1200" dirty="0"/>
              <a:t>時間延長可）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　</a:t>
            </a:r>
            <a:r>
              <a:rPr lang="en-US" altLang="ja-JP" sz="1200" dirty="0"/>
              <a:t>※</a:t>
            </a:r>
            <a:r>
              <a:rPr lang="ja-JP" altLang="en-US" sz="1200" dirty="0"/>
              <a:t>学生専用のため教員への貸出は行っていません。</a:t>
            </a:r>
            <a:endParaRPr lang="en-US" altLang="ja-JP" sz="1200" dirty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en-US" altLang="ja-JP" sz="1200" b="1" dirty="0"/>
              <a:t>【</a:t>
            </a:r>
            <a:r>
              <a:rPr lang="ja-JP" altLang="en-US" sz="1200" b="1" dirty="0"/>
              <a:t>プリンター</a:t>
            </a:r>
            <a:r>
              <a:rPr lang="en-US" altLang="ja-JP" sz="1200" b="1" dirty="0"/>
              <a:t>】</a:t>
            </a:r>
          </a:p>
          <a:p>
            <a:pPr>
              <a:buFont typeface="Wingdings" panose="05000000000000000000" pitchFamily="2" charset="2"/>
              <a:buChar char="Ø"/>
            </a:pPr>
            <a:endParaRPr kumimoji="1" lang="en-US" altLang="ja-JP" sz="1200" b="1" dirty="0"/>
          </a:p>
          <a:p>
            <a:pPr>
              <a:buFont typeface="Wingdings" panose="05000000000000000000" pitchFamily="2" charset="2"/>
              <a:buChar char="Ø"/>
            </a:pPr>
            <a:endParaRPr lang="en-US" altLang="ja-JP" sz="1200" b="1" dirty="0"/>
          </a:p>
          <a:p>
            <a:pPr>
              <a:buFont typeface="Wingdings" panose="05000000000000000000" pitchFamily="2" charset="2"/>
              <a:buChar char="Ø"/>
            </a:pPr>
            <a:endParaRPr kumimoji="1" lang="en-US" altLang="ja-JP" sz="19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26293C-7293-423D-84E0-35EFCDDF0F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01" y="1419367"/>
            <a:ext cx="3593566" cy="23610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7" name="表 5">
            <a:extLst>
              <a:ext uri="{FF2B5EF4-FFF2-40B4-BE49-F238E27FC236}">
                <a16:creationId xmlns:a16="http://schemas.microsoft.com/office/drawing/2014/main" id="{C8823A58-F173-4BCF-88CA-8241D7C6A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50281"/>
              </p:ext>
            </p:extLst>
          </p:nvPr>
        </p:nvGraphicFramePr>
        <p:xfrm>
          <a:off x="789675" y="2403610"/>
          <a:ext cx="3617240" cy="596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410">
                  <a:extLst>
                    <a:ext uri="{9D8B030D-6E8A-4147-A177-3AD203B41FA5}">
                      <a16:colId xmlns:a16="http://schemas.microsoft.com/office/drawing/2014/main" val="2660800316"/>
                    </a:ext>
                  </a:extLst>
                </a:gridCol>
                <a:gridCol w="1100830">
                  <a:extLst>
                    <a:ext uri="{9D8B030D-6E8A-4147-A177-3AD203B41FA5}">
                      <a16:colId xmlns:a16="http://schemas.microsoft.com/office/drawing/2014/main" val="39769005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＜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階＞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台数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17112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412</a:t>
                      </a:r>
                      <a:r>
                        <a:rPr kumimoji="1" lang="ja-JP" altLang="en-US" sz="1200" dirty="0"/>
                        <a:t>教室（コンピュータ教室）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84</a:t>
                      </a:r>
                      <a:r>
                        <a:rPr kumimoji="1" lang="ja-JP" altLang="en-US" sz="1200" dirty="0"/>
                        <a:t>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42674"/>
                  </a:ext>
                </a:extLst>
              </a:tr>
            </a:tbl>
          </a:graphicData>
        </a:graphic>
      </p:graphicFrame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3923291-F955-4016-B534-780BCF35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43595"/>
              </p:ext>
            </p:extLst>
          </p:nvPr>
        </p:nvGraphicFramePr>
        <p:xfrm>
          <a:off x="752907" y="5210624"/>
          <a:ext cx="7308017" cy="105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984">
                  <a:extLst>
                    <a:ext uri="{9D8B030D-6E8A-4147-A177-3AD203B41FA5}">
                      <a16:colId xmlns:a16="http://schemas.microsoft.com/office/drawing/2014/main" val="2660800316"/>
                    </a:ext>
                  </a:extLst>
                </a:gridCol>
                <a:gridCol w="5513033">
                  <a:extLst>
                    <a:ext uri="{9D8B030D-6E8A-4147-A177-3AD203B41FA5}">
                      <a16:colId xmlns:a16="http://schemas.microsoft.com/office/drawing/2014/main" val="38587899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カラー／モノクロ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設置場所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17112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カラープリンタ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社会連携センター（</a:t>
                      </a:r>
                      <a:r>
                        <a:rPr kumimoji="1" lang="en-US" altLang="ja-JP" sz="1200" dirty="0"/>
                        <a:t>1</a:t>
                      </a:r>
                      <a:r>
                        <a:rPr kumimoji="1" lang="ja-JP" altLang="en-US" sz="1200" dirty="0"/>
                        <a:t>階），共同教員研究室（</a:t>
                      </a:r>
                      <a:r>
                        <a:rPr kumimoji="1" lang="en-US" altLang="ja-JP" sz="1200" dirty="0"/>
                        <a:t>5</a:t>
                      </a:r>
                      <a:r>
                        <a:rPr kumimoji="1" lang="ja-JP" altLang="en-US" sz="1200" dirty="0"/>
                        <a:t>階）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42674"/>
                  </a:ext>
                </a:extLst>
              </a:tr>
              <a:tr h="322434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モノクロプリンタ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ja-JP" altLang="en-US" sz="1200" dirty="0"/>
                        <a:t>図書館（</a:t>
                      </a:r>
                      <a:r>
                        <a:rPr lang="en-US" altLang="ja-JP" sz="1200" dirty="0"/>
                        <a:t>2</a:t>
                      </a:r>
                      <a:r>
                        <a:rPr lang="ja-JP" altLang="en-US" sz="1200" dirty="0"/>
                        <a:t>階），コンピュータ教室（</a:t>
                      </a:r>
                      <a:r>
                        <a:rPr lang="en-US" altLang="ja-JP" sz="1200" dirty="0"/>
                        <a:t>4</a:t>
                      </a:r>
                      <a:r>
                        <a:rPr lang="ja-JP" altLang="en-US" sz="1200" dirty="0"/>
                        <a:t>階），プレゼンラウンジ（</a:t>
                      </a:r>
                      <a:r>
                        <a:rPr lang="en-US" altLang="ja-JP" sz="1200" dirty="0"/>
                        <a:t>3</a:t>
                      </a:r>
                      <a:r>
                        <a:rPr lang="ja-JP" altLang="en-US" sz="1200" dirty="0"/>
                        <a:t>階），</a:t>
                      </a:r>
                      <a:endParaRPr lang="en-US" altLang="ja-JP" sz="1200" dirty="0"/>
                    </a:p>
                    <a:p>
                      <a:pPr marL="0" indent="0">
                        <a:buNone/>
                      </a:pPr>
                      <a:r>
                        <a:rPr lang="ja-JP" altLang="en-US" sz="1200" dirty="0"/>
                        <a:t>アクティブラーニング教室前（</a:t>
                      </a:r>
                      <a:r>
                        <a:rPr lang="en-US" altLang="ja-JP" sz="1200" dirty="0"/>
                        <a:t>4</a:t>
                      </a:r>
                      <a:r>
                        <a:rPr lang="ja-JP" altLang="en-US" sz="1200" dirty="0"/>
                        <a:t>階）</a:t>
                      </a:r>
                      <a:endParaRPr lang="en-US" altLang="ja-JP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28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電子計算機センター　サポートデスクについて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D2E279-3793-4936-A2C0-E53D6906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474622"/>
            <a:ext cx="10515600" cy="35620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1600" dirty="0"/>
              <a:t>江別キャンパスのＣ館１階電子計算機センター窓口には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サポートデスクスタッフ（学生スタッフ）を配置し、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学生や教職員に対し、コンピュータや</a:t>
            </a:r>
            <a:r>
              <a:rPr lang="en-US" altLang="ja-JP" sz="1600" dirty="0"/>
              <a:t>Wi-Fi</a:t>
            </a:r>
            <a:r>
              <a:rPr lang="ja-JP" altLang="en-US" sz="1600" dirty="0"/>
              <a:t>接続など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ICT</a:t>
            </a:r>
            <a:r>
              <a:rPr lang="ja-JP" altLang="en-US" sz="1600" dirty="0"/>
              <a:t>に関する相談対応を受け付けています。</a:t>
            </a:r>
            <a:endParaRPr lang="en-US" altLang="ja-JP" sz="1600" dirty="0"/>
          </a:p>
          <a:p>
            <a:pPr marL="0" indent="0">
              <a:buNone/>
            </a:pPr>
            <a:endParaRPr lang="en-US" altLang="ja-JP" sz="1400" b="1" dirty="0"/>
          </a:p>
          <a:p>
            <a:pPr marL="0" indent="0">
              <a:buNone/>
            </a:pPr>
            <a:r>
              <a:rPr lang="ja-JP" altLang="en-US" sz="1600" b="1" dirty="0"/>
              <a:t>＜相談受付内容＞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600" b="1" dirty="0"/>
              <a:t>講義のビデオ録画、ストリーミング配信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600" b="1" dirty="0"/>
              <a:t>遠隔授業（ｍｏｏｄｌｅ操作）サポート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1600" b="1" dirty="0"/>
              <a:t>情報ポータルについて</a:t>
            </a:r>
            <a:endParaRPr lang="en-US" altLang="ja-JP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1600" b="1" dirty="0"/>
              <a:t>Wi-Fi</a:t>
            </a:r>
            <a:r>
              <a:rPr lang="ja-JP" altLang="en-US" sz="1600" b="1" dirty="0"/>
              <a:t>の通信不能対応</a:t>
            </a:r>
            <a:endParaRPr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など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122" name="Picture 2" descr="電子計算機センター | サポートデスク">
            <a:extLst>
              <a:ext uri="{FF2B5EF4-FFF2-40B4-BE49-F238E27FC236}">
                <a16:creationId xmlns:a16="http://schemas.microsoft.com/office/drawing/2014/main" id="{6484DF33-CC8A-41B5-9709-42C1DFAFE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11" y="1474622"/>
            <a:ext cx="3558656" cy="200464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9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情報ポータルについて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D2E279-3793-4936-A2C0-E53D6906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501254"/>
            <a:ext cx="10515600" cy="3193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/>
              <a:t>「情報ポータル」とは、学生・教員・職員の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双方向コミュニケーションが行えるインターネット上のサービスです。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＜情報ポータルの主な機能＞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1600" dirty="0"/>
              <a:t>学生への連絡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1600" dirty="0"/>
              <a:t>講義資料や教材の配付・保存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1600" dirty="0"/>
              <a:t>学生からのレポート受け取り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1600" dirty="0"/>
              <a:t>学生へのアンケートや小テスト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1600" dirty="0"/>
              <a:t>シラバス入力、成績登録など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0CFF847-818E-4BA6-8237-E2F999108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732" y="1501254"/>
            <a:ext cx="4321535" cy="26634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192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情報ポータルについて　＜アクセスの仕方（手順１）＞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27A5F36-6600-4096-BB60-269A87827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05" y="2639500"/>
            <a:ext cx="7321086" cy="363302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1DB2E2-651F-4A2B-B8B4-90346538F735}"/>
              </a:ext>
            </a:extLst>
          </p:cNvPr>
          <p:cNvSpPr txBox="1"/>
          <p:nvPr/>
        </p:nvSpPr>
        <p:spPr>
          <a:xfrm>
            <a:off x="3291274" y="2224001"/>
            <a:ext cx="2825897" cy="830997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0070C0"/>
                </a:solidFill>
              </a:rPr>
              <a:t>本学ホームページ</a:t>
            </a:r>
            <a:endParaRPr kumimoji="1" lang="en-US" altLang="ja-JP" sz="2400" dirty="0">
              <a:solidFill>
                <a:srgbClr val="0070C0"/>
              </a:solidFill>
            </a:endParaRPr>
          </a:p>
          <a:p>
            <a:pPr algn="ctr"/>
            <a:r>
              <a:rPr kumimoji="1" lang="en-US" altLang="ja-JP" sz="2400" dirty="0">
                <a:solidFill>
                  <a:srgbClr val="0070C0"/>
                </a:solidFill>
              </a:rPr>
              <a:t>www.sgu.ac.jp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F96E24-AF16-4365-B9F1-DF614AD683A1}"/>
              </a:ext>
            </a:extLst>
          </p:cNvPr>
          <p:cNvSpPr txBox="1"/>
          <p:nvPr/>
        </p:nvSpPr>
        <p:spPr>
          <a:xfrm>
            <a:off x="4704223" y="3359957"/>
            <a:ext cx="4079772" cy="461665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↑ </a:t>
            </a:r>
            <a:r>
              <a:rPr kumimoji="1" lang="ja-JP" altLang="en-US" sz="2400" dirty="0">
                <a:solidFill>
                  <a:srgbClr val="0070C0"/>
                </a:solidFill>
              </a:rPr>
              <a:t>こちらをクリックする</a:t>
            </a:r>
            <a:endParaRPr kumimoji="1" lang="en-US" altLang="ja-JP" sz="2400" dirty="0">
              <a:solidFill>
                <a:srgbClr val="0070C0"/>
              </a:solidFill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604419E6-4FAB-4D03-8497-0A400AD8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490767"/>
            <a:ext cx="10515600" cy="408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/>
              <a:t>情報ポータルへのアクセスの仕方は次のとおりです。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81750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514869-1E77-4398-9856-4A3A5F4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情報ポータルについて　＜アクセスの仕方（手順</a:t>
            </a:r>
            <a:r>
              <a:rPr kumimoji="1" lang="en-US" altLang="ja-JP" dirty="0"/>
              <a:t>2</a:t>
            </a:r>
            <a:r>
              <a:rPr kumimoji="1" lang="ja-JP" altLang="en-US" dirty="0"/>
              <a:t>） 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037B53-321B-4571-8A04-74B5D46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FAFD-5653-2746-ACDF-31613118CF0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553B0F4-C91E-48BE-B330-C4E6211E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70" y="2457368"/>
            <a:ext cx="8181975" cy="35623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27716D-ADC3-41BB-A4D4-3EFF1FED8051}"/>
              </a:ext>
            </a:extLst>
          </p:cNvPr>
          <p:cNvSpPr txBox="1"/>
          <p:nvPr/>
        </p:nvSpPr>
        <p:spPr>
          <a:xfrm>
            <a:off x="5331778" y="1956545"/>
            <a:ext cx="606012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情報ポータルＵＲＬを直接入力でもＯＫ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ja-JP" altLang="en-US" sz="2400" dirty="0">
                <a:solidFill>
                  <a:srgbClr val="0070C0"/>
                </a:solidFill>
              </a:rPr>
              <a:t>　　</a:t>
            </a:r>
            <a:r>
              <a:rPr lang="en-US" altLang="ja-JP" sz="2400" dirty="0">
                <a:solidFill>
                  <a:srgbClr val="0070C0"/>
                </a:solidFill>
              </a:rPr>
              <a:t>newportal.sgu.ac.jp/</a:t>
            </a:r>
            <a:r>
              <a:rPr lang="en-US" altLang="ja-JP" sz="2400" dirty="0" err="1">
                <a:solidFill>
                  <a:srgbClr val="0070C0"/>
                </a:solidFill>
              </a:rPr>
              <a:t>campusweb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4E604C9-C21A-4A7F-B259-8E27DFE203F1}"/>
              </a:ext>
            </a:extLst>
          </p:cNvPr>
          <p:cNvCxnSpPr>
            <a:cxnSpLocks/>
          </p:cNvCxnSpPr>
          <p:nvPr/>
        </p:nvCxnSpPr>
        <p:spPr>
          <a:xfrm flipH="1">
            <a:off x="5131558" y="2464029"/>
            <a:ext cx="823548" cy="77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8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ユーザー定義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A5A5A5"/>
      </a:accent2>
      <a:accent3>
        <a:srgbClr val="7F7F7F"/>
      </a:accent3>
      <a:accent4>
        <a:srgbClr val="FFF2CC"/>
      </a:accent4>
      <a:accent5>
        <a:srgbClr val="FEE599"/>
      </a:accent5>
      <a:accent6>
        <a:srgbClr val="FFD965"/>
      </a:accent6>
      <a:hlink>
        <a:srgbClr val="D6DCE4"/>
      </a:hlink>
      <a:folHlink>
        <a:srgbClr val="FFFF00"/>
      </a:folHlink>
    </a:clrScheme>
    <a:fontScheme name="ユーザー定義 1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1261</Words>
  <Application>Microsoft Office PowerPoint</Application>
  <PresentationFormat>ワイド画面</PresentationFormat>
  <Paragraphs>206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ＭＳ Ｐ明朝</vt:lpstr>
      <vt:lpstr>游ゴシック</vt:lpstr>
      <vt:lpstr>Arial</vt:lpstr>
      <vt:lpstr>Wingdings</vt:lpstr>
      <vt:lpstr>Office テーマ</vt:lpstr>
      <vt:lpstr>『ICT環境のご紹介』ならびに 『個人情報の取り扱い』について</vt:lpstr>
      <vt:lpstr>電子計算機センターについて　＜江別キャンパス＞</vt:lpstr>
      <vt:lpstr>電子計算機センターについて　＜江別キャンパス＞</vt:lpstr>
      <vt:lpstr>電子計算機センターについて　＜江別キャンパス＞</vt:lpstr>
      <vt:lpstr>電子計算機センターについて　＜新札幌キャンパス＞</vt:lpstr>
      <vt:lpstr>電子計算機センター　サポートデスクについて</vt:lpstr>
      <vt:lpstr>情報ポータルについて</vt:lpstr>
      <vt:lpstr>情報ポータルについて　＜アクセスの仕方（手順１）＞</vt:lpstr>
      <vt:lpstr>情報ポータルについて　＜アクセスの仕方（手順2） ＞</vt:lpstr>
      <vt:lpstr>情報ポータルについて　＜教員向けマニュアル（手順１）＞</vt:lpstr>
      <vt:lpstr>情報ポータルについて　＜教員向けマニュアル（手順２）＞</vt:lpstr>
      <vt:lpstr>Moodle（ムードル）について</vt:lpstr>
      <vt:lpstr>Moodle（ムードル）について　＜利用手順＞</vt:lpstr>
      <vt:lpstr>個人情報保護について</vt:lpstr>
      <vt:lpstr>個人情報保護について　＜個人情報保護ガイドライン＞</vt:lpstr>
      <vt:lpstr>個人情報保護について　＜学生個人情報管理用キャビネット＞</vt:lpstr>
      <vt:lpstr>個人情報保護について　＜情報漏洩防止＞</vt:lpstr>
      <vt:lpstr>電子計算機センター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2020-10-09T00:08:28Z</dcterms:created>
  <dcterms:modified xsi:type="dcterms:W3CDTF">2025-03-21T03:53:09Z</dcterms:modified>
  <cp:contentStatus/>
</cp:coreProperties>
</file>