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0" r:id="rId2"/>
    <p:sldId id="337" r:id="rId3"/>
    <p:sldId id="291" r:id="rId4"/>
    <p:sldId id="336" r:id="rId5"/>
    <p:sldId id="309" r:id="rId6"/>
    <p:sldId id="338" r:id="rId7"/>
    <p:sldId id="306" r:id="rId8"/>
    <p:sldId id="282" r:id="rId9"/>
  </p:sldIdLst>
  <p:sldSz cx="12192000" cy="6858000"/>
  <p:notesSz cx="987266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BA5"/>
    <a:srgbClr val="86968E"/>
    <a:srgbClr val="617169"/>
    <a:srgbClr val="CCFF66"/>
    <a:srgbClr val="F7D4F8"/>
    <a:srgbClr val="3399FF"/>
    <a:srgbClr val="ED8CF4"/>
    <a:srgbClr val="404040"/>
    <a:srgbClr val="666464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/>
    <p:restoredTop sz="94731" autoAdjust="0"/>
  </p:normalViewPr>
  <p:slideViewPr>
    <p:cSldViewPr snapToGrid="0" snapToObjects="1">
      <p:cViewPr varScale="1">
        <p:scale>
          <a:sx n="108" d="100"/>
          <a:sy n="108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4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04C14EE-8295-4DBB-AE9F-B8E5E672A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0AFB4D-84CC-4EBD-9859-AE2AC21093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F0E80-2388-4AD4-8798-584C0A5FFBF4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45864F-8E82-42CA-BC92-93A4BC773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8154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3E1294-7166-4FA1-8524-605A4E287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4" y="6397806"/>
            <a:ext cx="4278154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177C-9892-4DD5-9343-371CA275D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56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7C9C0-8F18-4CF7-AB0A-B42A9B01BD7C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3241586"/>
            <a:ext cx="789813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8154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4" y="6397806"/>
            <a:ext cx="4278154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A3942-55BE-437D-95F8-36CD9C4CAF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9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58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3/12</a:t>
            </a:r>
            <a:r>
              <a:rPr kumimoji="1" lang="ja-JP" altLang="en-US" dirty="0"/>
              <a:t>　ページ１枚追加　配布資料一覧を新設した（廣嶋課長）</a:t>
            </a:r>
            <a:endParaRPr kumimoji="1" lang="en-US" altLang="ja-JP" dirty="0"/>
          </a:p>
          <a:p>
            <a:r>
              <a:rPr kumimoji="1" lang="en-US" altLang="ja-JP" dirty="0"/>
              <a:t>3/14</a:t>
            </a:r>
            <a:r>
              <a:rPr kumimoji="1" lang="ja-JP" altLang="en-US" dirty="0"/>
              <a:t>学生証裏面シールについて追記しました（鷲田）</a:t>
            </a:r>
            <a:endParaRPr kumimoji="1" lang="en-US" altLang="ja-JP" dirty="0"/>
          </a:p>
          <a:p>
            <a:r>
              <a:rPr kumimoji="1" lang="en-US" altLang="ja-JP" dirty="0"/>
              <a:t>3/19</a:t>
            </a:r>
            <a:r>
              <a:rPr kumimoji="1" lang="ja-JP" altLang="en-US" dirty="0" err="1"/>
              <a:t>障がい</a:t>
            </a:r>
            <a:r>
              <a:rPr kumimoji="1" lang="ja-JP" altLang="en-US" dirty="0"/>
              <a:t>学生支援パンフ追記</a:t>
            </a:r>
            <a:r>
              <a:rPr kumimoji="1" lang="en-US" altLang="ja-JP" dirty="0"/>
              <a:t>(</a:t>
            </a:r>
            <a:r>
              <a:rPr kumimoji="1" lang="ja-JP" altLang="en-US" dirty="0"/>
              <a:t>廣嶋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/>
              <a:t>3/22</a:t>
            </a:r>
            <a:r>
              <a:rPr kumimoji="1" lang="ja-JP" altLang="en-US" dirty="0"/>
              <a:t>日本学生支援機構奨学金案内について追記しました（秋月）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8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3/14</a:t>
            </a:r>
            <a:r>
              <a:rPr kumimoji="1" lang="ja-JP" altLang="en-US" dirty="0"/>
              <a:t>　　裏面シール</a:t>
            </a:r>
            <a:r>
              <a:rPr kumimoji="1" lang="en-US" altLang="ja-JP" dirty="0"/>
              <a:t>2024</a:t>
            </a:r>
            <a:r>
              <a:rPr kumimoji="1" lang="ja-JP" altLang="en-US" dirty="0"/>
              <a:t>年度のものに変更しました（鷲田）</a:t>
            </a:r>
            <a:endParaRPr kumimoji="1" lang="en-US" altLang="ja-JP" dirty="0"/>
          </a:p>
          <a:p>
            <a:r>
              <a:rPr kumimoji="1" lang="en-US" altLang="ja-JP" dirty="0"/>
              <a:t>3/19</a:t>
            </a:r>
            <a:r>
              <a:rPr kumimoji="1" lang="ja-JP" altLang="en-US" dirty="0"/>
              <a:t>　　裏面シール受取期限を</a:t>
            </a:r>
            <a:r>
              <a:rPr kumimoji="1" lang="en-US" altLang="ja-JP" dirty="0"/>
              <a:t>5/31</a:t>
            </a:r>
            <a:r>
              <a:rPr kumimoji="1" lang="ja-JP" altLang="en-US" dirty="0" err="1"/>
              <a:t>まで</a:t>
            </a:r>
            <a:r>
              <a:rPr kumimoji="1" lang="ja-JP" altLang="en-US" dirty="0"/>
              <a:t>として追記しました</a:t>
            </a:r>
            <a:r>
              <a:rPr kumimoji="1" lang="en-US" altLang="ja-JP" dirty="0"/>
              <a:t>(</a:t>
            </a:r>
            <a:r>
              <a:rPr kumimoji="1" lang="ja-JP" altLang="en-US" dirty="0"/>
              <a:t>廣嶋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06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3942-55BE-437D-95F8-36CD9C4CAF2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07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B5C4A48-AECB-4486-BAF3-9F83E18E6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063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F643D00-C597-44E6-B01A-CCD8D708E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786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花, 挿絵 が含まれている画像&#10;&#10;自動的に生成された説明">
            <a:extLst>
              <a:ext uri="{FF2B5EF4-FFF2-40B4-BE49-F238E27FC236}">
                <a16:creationId xmlns:a16="http://schemas.microsoft.com/office/drawing/2014/main" id="{6BFB4D19-AE21-4F64-B0E8-F4C77D6C5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228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A02C853-2C7C-4267-89E0-6FCF3EE14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888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341F412-5FD5-4589-9233-270EE0C01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697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65BA158-6779-4FF8-9EB4-D437723C8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64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55A2E68F-093B-4DE9-A1EF-39F7CA99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92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EFFC9B-231D-4887-91E6-7694F4412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7526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DF3359-D6F6-6844-95D3-DADDAA19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24B0B0-5096-5044-88A6-B816A12F7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D75CE5-21F1-BE4B-BCD9-564F7466A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4FEF82-0BCA-BF4E-8D34-2059E232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C3AB3E-02CA-0F41-8BAB-679A2933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95DBA2-C310-4349-849B-487E7EF8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5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C22ACE-5B32-3C42-AA8C-1C072E5DA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9A7737-0BE0-654C-9145-1A815145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B763F0D-067E-7A44-8828-99AE98D63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334A8E-B6D1-2644-AC64-5DD7516F4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C02DEB-CE29-0B4E-84A8-488F803B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C98872-2EBB-714E-A513-17F664DC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EEBDB8D-BD6D-F54F-97FC-DE834B96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351A520-34C8-44B2-91A1-BBCCC28A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365126"/>
            <a:ext cx="8940800" cy="71014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8514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3A6A4-BA8E-CD41-B25A-3D85FB7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F31658-8076-994C-8439-9F92D230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31A0FA-A7FC-C94E-8AF8-ECC87D75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31AB6E-2882-B148-9910-7711DF2D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4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77689D6-1687-4EAB-9796-1EB86E713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90737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（ロゴ無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3A6A4-BA8E-CD41-B25A-3D85FB7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F31658-8076-994C-8439-9F92D230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31A0FA-A7FC-C94E-8AF8-ECC87D75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31AB6E-2882-B148-9910-7711DF2D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7C8E26-48A5-421C-8C2A-C168FF09EB93}"/>
              </a:ext>
            </a:extLst>
          </p:cNvPr>
          <p:cNvSpPr/>
          <p:nvPr userDrawn="1"/>
        </p:nvSpPr>
        <p:spPr>
          <a:xfrm>
            <a:off x="9660467" y="296333"/>
            <a:ext cx="2247902" cy="710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82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8702220-98F5-004C-9ECD-A2097931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2222A9-2AAD-9D47-B6BD-34C13EA5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2818A4-AE52-9A4B-91C9-C5446E26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33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（ロゴ無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8702220-98F5-004C-9ECD-A2097931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2222A9-2AAD-9D47-B6BD-34C13EA5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2818A4-AE52-9A4B-91C9-C5446E26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516678-2FD9-4EA8-A4DC-B14A2E1B16D4}"/>
              </a:ext>
            </a:extLst>
          </p:cNvPr>
          <p:cNvSpPr/>
          <p:nvPr userDrawn="1"/>
        </p:nvSpPr>
        <p:spPr>
          <a:xfrm>
            <a:off x="9626600" y="270933"/>
            <a:ext cx="2396067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3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エンドページ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 が含まれている画像&#10;&#10;自動的に生成された説明">
            <a:extLst>
              <a:ext uri="{FF2B5EF4-FFF2-40B4-BE49-F238E27FC236}">
                <a16:creationId xmlns:a16="http://schemas.microsoft.com/office/drawing/2014/main" id="{C10A94C0-D6B0-476F-9BC8-81C079357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エンドページ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, 鳥 が含まれている画像&#10;&#10;自動的に生成された説明">
            <a:extLst>
              <a:ext uri="{FF2B5EF4-FFF2-40B4-BE49-F238E27FC236}">
                <a16:creationId xmlns:a16="http://schemas.microsoft.com/office/drawing/2014/main" id="{8578174A-1609-493F-A3CC-19549BE301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DAA565-37F3-4E7E-87A4-F9ADAD193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180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花, 鳥, 水鳥 が含まれている画像&#10;&#10;自動的に生成された説明">
            <a:extLst>
              <a:ext uri="{FF2B5EF4-FFF2-40B4-BE49-F238E27FC236}">
                <a16:creationId xmlns:a16="http://schemas.microsoft.com/office/drawing/2014/main" id="{EF3ED7B7-B1C7-496C-9529-1C63935B0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989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黒い背景と白い文字&#10;&#10;自動的に生成された説明">
            <a:extLst>
              <a:ext uri="{FF2B5EF4-FFF2-40B4-BE49-F238E27FC236}">
                <a16:creationId xmlns:a16="http://schemas.microsoft.com/office/drawing/2014/main" id="{F6F7B04B-F384-4293-8114-F6A35EC21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5564944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95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10BB604-34C9-45E1-8EE0-A40FDA5AA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5564944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21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842AF4E-8463-4BBB-BEB7-6B4945670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886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FE563-A954-F343-B108-9F3A2063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DC154-8D1A-5F49-B376-B389583C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1A0EF2-587B-7C48-B799-E1AABC2B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9EE3C-B224-FB44-BF76-C96896A6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2509A-B53E-3643-9E5C-C741CCB5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（ロゴ無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FE563-A954-F343-B108-9F3A2063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DC154-8D1A-5F49-B376-B389583C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1A0EF2-587B-7C48-B799-E1AABC2B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9EE3C-B224-FB44-BF76-C96896A6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2509A-B53E-3643-9E5C-C741CCB5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00E5E0-D695-4C4F-BF63-C88679F10576}"/>
              </a:ext>
            </a:extLst>
          </p:cNvPr>
          <p:cNvSpPr/>
          <p:nvPr userDrawn="1"/>
        </p:nvSpPr>
        <p:spPr>
          <a:xfrm>
            <a:off x="9762067" y="365126"/>
            <a:ext cx="2146302" cy="710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81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5A6C757-8DD5-4751-B36F-3F5E073E8C9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415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C3E79A-1B7C-4660-A22B-1CA6643E5696}"/>
              </a:ext>
            </a:extLst>
          </p:cNvPr>
          <p:cNvSpPr/>
          <p:nvPr userDrawn="1"/>
        </p:nvSpPr>
        <p:spPr>
          <a:xfrm>
            <a:off x="11700935" y="6311704"/>
            <a:ext cx="355599" cy="409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CAAC637-B4F1-4CF4-AED5-10FF64D889BB}"/>
              </a:ext>
            </a:extLst>
          </p:cNvPr>
          <p:cNvSpPr/>
          <p:nvPr userDrawn="1"/>
        </p:nvSpPr>
        <p:spPr>
          <a:xfrm>
            <a:off x="177800" y="1329267"/>
            <a:ext cx="11929533" cy="502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7BBF5D-FD64-8F4E-9759-2B6D93E4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365126"/>
            <a:ext cx="8940800" cy="710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2734BE-AAD6-9F41-8EA4-378260E13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39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AC6DDF-4BF1-A943-AA73-F3B14DE55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321746-705E-7248-B489-1E5137E56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FA7D5C-286A-B546-8B7F-F1A50A131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902" y="6350265"/>
            <a:ext cx="51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56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50" r:id="rId8"/>
    <p:sldLayoutId id="2147483674" r:id="rId9"/>
    <p:sldLayoutId id="2147483651" r:id="rId10"/>
    <p:sldLayoutId id="2147483660" r:id="rId11"/>
    <p:sldLayoutId id="2147483661" r:id="rId12"/>
    <p:sldLayoutId id="2147483664" r:id="rId13"/>
    <p:sldLayoutId id="2147483663" r:id="rId14"/>
    <p:sldLayoutId id="2147483662" r:id="rId15"/>
    <p:sldLayoutId id="2147483665" r:id="rId16"/>
    <p:sldLayoutId id="2147483652" r:id="rId17"/>
    <p:sldLayoutId id="2147483653" r:id="rId18"/>
    <p:sldLayoutId id="2147483654" r:id="rId19"/>
    <p:sldLayoutId id="2147483675" r:id="rId20"/>
    <p:sldLayoutId id="2147483655" r:id="rId21"/>
    <p:sldLayoutId id="2147483676" r:id="rId22"/>
    <p:sldLayoutId id="2147483666" r:id="rId23"/>
    <p:sldLayoutId id="214748366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8B9213-876B-4FB7-81B0-546FCBD74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366"/>
            <a:ext cx="12191999" cy="2839833"/>
          </a:xfrm>
        </p:spPr>
        <p:txBody>
          <a:bodyPr>
            <a:noAutofit/>
          </a:bodyPr>
          <a:lstStyle/>
          <a:p>
            <a:r>
              <a:rPr kumimoji="1" lang="en-US" altLang="ja-JP" sz="5200" dirty="0">
                <a:solidFill>
                  <a:srgbClr val="FF0000"/>
                </a:solidFill>
              </a:rPr>
              <a:t> 2024</a:t>
            </a:r>
            <a:r>
              <a:rPr kumimoji="1" lang="ja-JP" altLang="en-US" sz="5200" dirty="0">
                <a:solidFill>
                  <a:srgbClr val="FF0000"/>
                </a:solidFill>
              </a:rPr>
              <a:t>年度 在学生ガイダンス</a:t>
            </a:r>
            <a:br>
              <a:rPr kumimoji="1" lang="en-US" altLang="ja-JP" sz="5200" dirty="0"/>
            </a:br>
            <a:br>
              <a:rPr kumimoji="1" lang="en-US" altLang="ja-JP" sz="5200" dirty="0"/>
            </a:br>
            <a:r>
              <a:rPr kumimoji="1" lang="en-US" altLang="ja-JP" sz="5200" dirty="0"/>
              <a:t> </a:t>
            </a:r>
            <a:r>
              <a:rPr kumimoji="1" lang="ja-JP" altLang="en-US" sz="5200" dirty="0"/>
              <a:t>学生支援課</a:t>
            </a:r>
            <a:r>
              <a:rPr lang="ja-JP" altLang="en-US" sz="5200" dirty="0"/>
              <a:t>ガイダンス</a:t>
            </a:r>
            <a:r>
              <a:rPr kumimoji="1" lang="ja-JP" altLang="en-US" sz="5200" dirty="0"/>
              <a:t>　　　　　　　　　　</a:t>
            </a:r>
            <a:br>
              <a:rPr kumimoji="1" lang="en-US" altLang="ja-JP" sz="5200" dirty="0"/>
            </a:br>
            <a:r>
              <a:rPr kumimoji="1" lang="ja-JP" altLang="en-US" sz="5200" dirty="0"/>
              <a:t>　　　　　　　　　　　</a:t>
            </a:r>
            <a:br>
              <a:rPr kumimoji="1" lang="en-US" altLang="ja-JP" sz="5200" dirty="0"/>
            </a:br>
            <a:br>
              <a:rPr kumimoji="1" lang="en-US" altLang="ja-JP" sz="5200" dirty="0"/>
            </a:br>
            <a:br>
              <a:rPr kumimoji="1" lang="en-US" altLang="ja-JP" sz="5200" dirty="0"/>
            </a:br>
            <a:br>
              <a:rPr kumimoji="1" lang="en-US" altLang="ja-JP" sz="5200" dirty="0"/>
            </a:br>
            <a:r>
              <a:rPr kumimoji="1" lang="ja-JP" altLang="en-US" sz="5200" dirty="0"/>
              <a:t>　　　　　</a:t>
            </a:r>
            <a:br>
              <a:rPr kumimoji="1" lang="en-US" altLang="ja-JP" sz="5200" dirty="0"/>
            </a:br>
            <a:r>
              <a:rPr kumimoji="1" lang="ja-JP" altLang="en-US" sz="5200" dirty="0"/>
              <a:t>　　　　　　　　　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966361-2D7B-4843-AFAE-AE9246B855D6}"/>
              </a:ext>
            </a:extLst>
          </p:cNvPr>
          <p:cNvSpPr txBox="1">
            <a:spLocks/>
          </p:cNvSpPr>
          <p:nvPr/>
        </p:nvSpPr>
        <p:spPr>
          <a:xfrm>
            <a:off x="129987" y="3458560"/>
            <a:ext cx="10515600" cy="232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  <a:p>
            <a:r>
              <a:rPr lang="ja-JP" altLang="en-US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02374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3C8274-B9F8-4FAD-BAFD-5372545E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90161"/>
            <a:ext cx="12192000" cy="728134"/>
          </a:xfrm>
        </p:spPr>
        <p:txBody>
          <a:bodyPr>
            <a:noAutofit/>
          </a:bodyPr>
          <a:lstStyle/>
          <a:p>
            <a:r>
              <a:rPr kumimoji="1" lang="ja-JP" altLang="en-US" sz="5200" dirty="0">
                <a:solidFill>
                  <a:srgbClr val="FF0000"/>
                </a:solidFill>
              </a:rPr>
              <a:t>学生支援課ガイダンス配布資料一覧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E168E3-BD44-4E74-9776-9CE3C24EC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87955"/>
            <a:ext cx="12192000" cy="3579884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ja-JP" altLang="en-US" sz="2800" dirty="0"/>
              <a:t>学生証裏面シール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在学・通学証明</a:t>
            </a:r>
            <a:r>
              <a:rPr kumimoji="1" lang="en-US" altLang="ja-JP" sz="2800" dirty="0"/>
              <a:t>)</a:t>
            </a:r>
            <a:r>
              <a:rPr kumimoji="1" lang="ja-JP" altLang="en-US" sz="2800" dirty="0"/>
              <a:t>・・・一人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枚</a:t>
            </a:r>
          </a:p>
          <a:p>
            <a:r>
              <a:rPr kumimoji="1" lang="ja-JP" altLang="en-US" sz="1600" dirty="0">
                <a:solidFill>
                  <a:srgbClr val="FF0000"/>
                </a:solidFill>
              </a:rPr>
              <a:t>　　　　　　　　　　　　　　　　　　　　　　　　　　　</a:t>
            </a:r>
            <a:r>
              <a:rPr kumimoji="1" lang="en-US" altLang="ja-JP" sz="2400" u="sng" dirty="0">
                <a:solidFill>
                  <a:srgbClr val="FF0000"/>
                </a:solidFill>
              </a:rPr>
              <a:t>※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本日の欠席者分</a:t>
            </a:r>
            <a:r>
              <a:rPr lang="ja-JP" altLang="en-US" sz="2400" u="sng" dirty="0">
                <a:solidFill>
                  <a:srgbClr val="FF0000"/>
                </a:solidFill>
              </a:rPr>
              <a:t>を預かるなどはしないこと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r>
              <a:rPr lang="ja-JP" altLang="en-US" sz="2800" u="sng" dirty="0"/>
              <a:t>・学生証「在学・通学証明シール」引換券・・・一人１枚</a:t>
            </a:r>
            <a:endParaRPr kumimoji="1" lang="en-US" altLang="ja-JP" sz="2800" u="sng" dirty="0"/>
          </a:p>
          <a:p>
            <a:r>
              <a:rPr kumimoji="1" lang="ja-JP" altLang="en-US" sz="2800" dirty="0"/>
              <a:t>・</a:t>
            </a:r>
            <a:r>
              <a:rPr kumimoji="1" lang="ja-JP" altLang="en-US" sz="2800" dirty="0" err="1"/>
              <a:t>障がい</a:t>
            </a:r>
            <a:r>
              <a:rPr kumimoji="1" lang="ja-JP" altLang="en-US" sz="2800" dirty="0"/>
              <a:t>学生支援ガイド・・・一部</a:t>
            </a:r>
          </a:p>
          <a:p>
            <a:r>
              <a:rPr lang="ja-JP" altLang="en-US" sz="2900" dirty="0"/>
              <a:t>・</a:t>
            </a:r>
            <a:r>
              <a:rPr lang="ja-JP" altLang="en-US" sz="2800" dirty="0"/>
              <a:t>学生相談室パンフレット・・・一部</a:t>
            </a:r>
            <a:endParaRPr lang="en-US" altLang="ja-JP" sz="2800" dirty="0"/>
          </a:p>
          <a:p>
            <a:r>
              <a:rPr kumimoji="1" lang="ja-JP" altLang="en-US" sz="2800" dirty="0"/>
              <a:t>・在学生の皆さんへ　日本学生支援機構奨学金について・・・一部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696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9C8428-E6C4-425F-A41D-DA9C0063CBCE}"/>
              </a:ext>
            </a:extLst>
          </p:cNvPr>
          <p:cNvSpPr/>
          <p:nvPr/>
        </p:nvSpPr>
        <p:spPr>
          <a:xfrm>
            <a:off x="9288780" y="2746407"/>
            <a:ext cx="2619589" cy="1669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D2E279-3793-4936-A2C0-E53D6906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172991"/>
            <a:ext cx="10515600" cy="4010200"/>
          </a:xfrm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r>
              <a:rPr kumimoji="1" lang="ja-JP" altLang="en-US" b="1" dirty="0"/>
              <a:t>「学生証」の裏面について</a:t>
            </a:r>
            <a:endParaRPr kumimoji="1" lang="en-US" altLang="ja-JP" b="1" dirty="0"/>
          </a:p>
          <a:p>
            <a:pPr marL="0" indent="0">
              <a:buNone/>
            </a:pPr>
            <a:endParaRPr kumimoji="1" lang="en-US" altLang="ja-JP" sz="1050" b="1" dirty="0"/>
          </a:p>
          <a:p>
            <a:pPr marL="0" indent="0">
              <a:buNone/>
            </a:pPr>
            <a:r>
              <a:rPr lang="ja-JP" altLang="en-US" sz="2400" dirty="0"/>
              <a:t>　裏面</a:t>
            </a:r>
            <a:r>
              <a:rPr lang="ja-JP" altLang="ja-JP" sz="2400" dirty="0"/>
              <a:t>は、「在学・通学証明」</a:t>
            </a:r>
            <a:r>
              <a:rPr lang="ja-JP" altLang="en-US" sz="2400" dirty="0"/>
              <a:t>になっていて、右上に有効期限が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記載されています。毎年</a:t>
            </a:r>
            <a:r>
              <a:rPr lang="en-US" altLang="ja-JP" sz="2400" dirty="0"/>
              <a:t>4</a:t>
            </a:r>
            <a:r>
              <a:rPr lang="ja-JP" altLang="en-US" sz="2400" dirty="0"/>
              <a:t>月に張り替えることにより有効期限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が延長となります。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定期券を購入する場合は通学区間を記入してください。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なお、学生証裏面シールのお渡しは、</a:t>
            </a:r>
            <a:r>
              <a:rPr lang="ja-JP" altLang="en-US" sz="2400" b="1" u="sng" dirty="0">
                <a:solidFill>
                  <a:srgbClr val="FF0000"/>
                </a:solidFill>
              </a:rPr>
              <a:t>５月３１日</a:t>
            </a:r>
            <a:r>
              <a:rPr lang="en-US" altLang="ja-JP" sz="2400" b="1" u="sng" dirty="0">
                <a:solidFill>
                  <a:srgbClr val="FF0000"/>
                </a:solidFill>
              </a:rPr>
              <a:t>(</a:t>
            </a:r>
            <a:r>
              <a:rPr lang="ja-JP" altLang="en-US" sz="2400" b="1" u="sng" dirty="0">
                <a:solidFill>
                  <a:srgbClr val="FF0000"/>
                </a:solidFill>
              </a:rPr>
              <a:t>金</a:t>
            </a:r>
            <a:r>
              <a:rPr lang="en-US" altLang="ja-JP" sz="2400" b="1" u="sng" dirty="0">
                <a:solidFill>
                  <a:srgbClr val="FF0000"/>
                </a:solidFill>
              </a:rPr>
              <a:t>)</a:t>
            </a:r>
            <a:r>
              <a:rPr lang="ja-JP" altLang="en-US" sz="2400" b="1" u="sng" dirty="0">
                <a:solidFill>
                  <a:srgbClr val="FF0000"/>
                </a:solidFill>
              </a:rPr>
              <a:t>まで</a:t>
            </a:r>
          </a:p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　とします。　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F081D3-7B93-4C32-BF5F-648BDF1BC273}"/>
              </a:ext>
            </a:extLst>
          </p:cNvPr>
          <p:cNvSpPr txBox="1"/>
          <p:nvPr/>
        </p:nvSpPr>
        <p:spPr>
          <a:xfrm>
            <a:off x="628105" y="5183191"/>
            <a:ext cx="1093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学生証を紛失した場合は学生支援課で再発行を受付けています。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　再発行には</a:t>
            </a:r>
            <a:r>
              <a:rPr lang="en-US" altLang="ja-JP" sz="2800" b="1" dirty="0">
                <a:solidFill>
                  <a:srgbClr val="FF0000"/>
                </a:solidFill>
              </a:rPr>
              <a:t>2,500</a:t>
            </a:r>
            <a:r>
              <a:rPr lang="ja-JP" altLang="en-US" sz="2800" b="1" dirty="0">
                <a:solidFill>
                  <a:srgbClr val="FF0000"/>
                </a:solidFill>
              </a:rPr>
              <a:t>円がかかります</a:t>
            </a:r>
            <a:r>
              <a:rPr lang="en-US" altLang="ja-JP" sz="2800" b="1" dirty="0">
                <a:solidFill>
                  <a:srgbClr val="FF0000"/>
                </a:solidFill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</a:rPr>
              <a:t>概ね１０日間ほど要します</a:t>
            </a:r>
            <a:r>
              <a:rPr lang="en-US" altLang="ja-JP" sz="2800" b="1" dirty="0">
                <a:solidFill>
                  <a:srgbClr val="FF0000"/>
                </a:solidFill>
              </a:rPr>
              <a:t>)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3FBAF5-70C1-44B7-B879-E29B6A21B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24333" r="41188" b="56778"/>
          <a:stretch/>
        </p:blipFill>
        <p:spPr>
          <a:xfrm>
            <a:off x="9354357" y="2780002"/>
            <a:ext cx="2503794" cy="1635787"/>
          </a:xfrm>
          <a:prstGeom prst="rect">
            <a:avLst/>
          </a:prstGeom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78A13AA7-5D0C-48ED-9259-A7A05C5DC7A0}"/>
              </a:ext>
            </a:extLst>
          </p:cNvPr>
          <p:cNvSpPr/>
          <p:nvPr/>
        </p:nvSpPr>
        <p:spPr>
          <a:xfrm>
            <a:off x="7852416" y="842655"/>
            <a:ext cx="3063236" cy="1231172"/>
          </a:xfrm>
          <a:prstGeom prst="wedgeEllipseCallout">
            <a:avLst>
              <a:gd name="adj1" fmla="val 53464"/>
              <a:gd name="adj2" fmla="val 60458"/>
            </a:avLst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6F012F-3349-4EBF-84DD-4CAB31BBFC18}"/>
              </a:ext>
            </a:extLst>
          </p:cNvPr>
          <p:cNvSpPr txBox="1"/>
          <p:nvPr/>
        </p:nvSpPr>
        <p:spPr>
          <a:xfrm>
            <a:off x="7766584" y="1167809"/>
            <a:ext cx="3234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通学区間は自宅の最寄りから</a:t>
            </a:r>
            <a:endParaRPr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大学の最寄りまで！</a:t>
            </a:r>
          </a:p>
          <a:p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4211E50-E427-42A5-B6F0-98E263EEE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615" y="1897423"/>
            <a:ext cx="892558" cy="86578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E121B77-DDBD-41D6-BE62-26B35AE7C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101" y="2921944"/>
            <a:ext cx="2343399" cy="10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6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A8041C7-55E8-467D-AA16-8584261C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965"/>
            <a:ext cx="10744200" cy="4351338"/>
          </a:xfrm>
        </p:spPr>
        <p:txBody>
          <a:bodyPr>
            <a:normAutofit fontScale="92500"/>
          </a:bodyPr>
          <a:lstStyle/>
          <a:p>
            <a:r>
              <a:rPr kumimoji="1" lang="ja-JP" altLang="en-US" sz="2600" b="1" dirty="0"/>
              <a:t>学生本人・保証人・学費負担</a:t>
            </a:r>
            <a:r>
              <a:rPr lang="ja-JP" altLang="en-US" sz="2600" b="1" dirty="0"/>
              <a:t>者の住所変更や人物変更時の手続きについて</a:t>
            </a:r>
            <a:endParaRPr lang="en-US" altLang="ja-JP" sz="2600" b="1" dirty="0"/>
          </a:p>
          <a:p>
            <a:pPr marL="0" indent="0">
              <a:buNone/>
            </a:pPr>
            <a:r>
              <a:rPr lang="ja-JP" altLang="en-US" sz="2600" b="1" dirty="0"/>
              <a:t>　</a:t>
            </a:r>
            <a:r>
              <a:rPr lang="ja-JP" altLang="en-US" sz="2600" dirty="0"/>
              <a:t>大学に登録をしている方（学生本人・保証人・学費負担者）の住所や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電話番号、または氏名変更や人物の変更があった場合には、すぐに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大学に届け出てください。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様式は、学生支援課窓口で受け取るか、情報ポータルのキャビネット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からダウンロードし、学生支援課へ提出してください。</a:t>
            </a:r>
            <a:endParaRPr lang="en-US" altLang="ja-JP" sz="2600" dirty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変更手続きを行わない場合、大学からの重要な連絡が届かないという　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事態が生じてしまいますので、ご注意ください。</a:t>
            </a:r>
            <a:endParaRPr lang="en-US" altLang="ja-JP" sz="2600" dirty="0"/>
          </a:p>
          <a:p>
            <a:pPr marL="0" indent="0">
              <a:buNone/>
            </a:pPr>
            <a:endParaRPr kumimoji="1" lang="ja-JP" altLang="en-US" sz="2600" dirty="0"/>
          </a:p>
        </p:txBody>
      </p:sp>
      <p:pic>
        <p:nvPicPr>
          <p:cNvPr id="1028" name="Picture 4" descr="https://2.bp.blogspot.com/-BDiYJR0hSiw/W0mFtr33UfI/AAAAAAABNUE/NT1eVW634jgpFy3tpfSDcrPCK202bTTEACLcBGAs/s800/car_truck_hikkoshi.png">
            <a:extLst>
              <a:ext uri="{FF2B5EF4-FFF2-40B4-BE49-F238E27FC236}">
                <a16:creationId xmlns:a16="http://schemas.microsoft.com/office/drawing/2014/main" id="{54401D5A-4EC7-493B-BBE3-E50912F4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68" y="405569"/>
            <a:ext cx="1042332" cy="8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ソーラーパネルの設置された家のイラスト">
            <a:extLst>
              <a:ext uri="{FF2B5EF4-FFF2-40B4-BE49-F238E27FC236}">
                <a16:creationId xmlns:a16="http://schemas.microsoft.com/office/drawing/2014/main" id="{4A96215F-6B30-47C5-929C-99E34C2B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50" y="0"/>
            <a:ext cx="1303242" cy="13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アパートのイラスト（建物）">
            <a:extLst>
              <a:ext uri="{FF2B5EF4-FFF2-40B4-BE49-F238E27FC236}">
                <a16:creationId xmlns:a16="http://schemas.microsoft.com/office/drawing/2014/main" id="{B5448BE4-9C5F-4D34-9C89-4A9A7926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5" y="-89037"/>
            <a:ext cx="1691993" cy="15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4.bp.blogspot.com/-kpW2zBHdACk/WZP3wOohuKI/AAAAAAABGBE/WVX5MpyyHqwIN7SKp6y4LiWi6z1RXCoRwCLcBGAs/s800/phone_man1_smile.png">
            <a:extLst>
              <a:ext uri="{FF2B5EF4-FFF2-40B4-BE49-F238E27FC236}">
                <a16:creationId xmlns:a16="http://schemas.microsoft.com/office/drawing/2014/main" id="{A08EE946-082E-4E50-B142-4A73E1AF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40" y="3908823"/>
            <a:ext cx="1666519" cy="23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8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9FA75A-8CDB-423D-A6EA-B943314E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3" y="1663965"/>
            <a:ext cx="10515600" cy="162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 学生支援課の直通電話番号です。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 奨学金、課外活動、学生生活全般に係る担当窓口です。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 どちらのキャンパスの電話番号も必ず登録してください！！</a:t>
            </a:r>
            <a:endParaRPr lang="en-US" altLang="ja-JP" b="1" dirty="0"/>
          </a:p>
          <a:p>
            <a:endParaRPr kumimoji="1" lang="en-US" altLang="ja-JP" b="1" dirty="0"/>
          </a:p>
          <a:p>
            <a:pPr marL="0" indent="0">
              <a:buNone/>
            </a:pPr>
            <a:endParaRPr lang="en-US" altLang="ja-JP" sz="4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139D6F-9001-464A-8E43-B7BA3D32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D7AAC7-77A8-4B04-9425-97FC981B7265}"/>
              </a:ext>
            </a:extLst>
          </p:cNvPr>
          <p:cNvSpPr/>
          <p:nvPr/>
        </p:nvSpPr>
        <p:spPr>
          <a:xfrm>
            <a:off x="992777" y="4934795"/>
            <a:ext cx="110364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/>
              <a:t>＜窓口時間＞</a:t>
            </a:r>
            <a:endParaRPr lang="en-US" altLang="ja-JP" sz="2400" b="1" dirty="0"/>
          </a:p>
          <a:p>
            <a:r>
              <a:rPr lang="ja-JP" altLang="en-US" sz="2400" b="1" dirty="0"/>
              <a:t>平日　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00</a:t>
            </a:r>
            <a:r>
              <a:rPr lang="ja-JP" altLang="en-US" sz="2400" b="1" dirty="0"/>
              <a:t>～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40</a:t>
            </a:r>
            <a:r>
              <a:rPr lang="ja-JP" altLang="en-US" sz="2400" b="1" dirty="0"/>
              <a:t>　火曜日　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00</a:t>
            </a:r>
            <a:r>
              <a:rPr lang="ja-JP" altLang="en-US" sz="2400" b="1" dirty="0"/>
              <a:t>～</a:t>
            </a:r>
            <a:r>
              <a:rPr lang="en-US" altLang="ja-JP" sz="2400" b="1" dirty="0"/>
              <a:t>15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00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> </a:t>
            </a:r>
          </a:p>
          <a:p>
            <a:r>
              <a:rPr lang="en-US" altLang="ja-JP" sz="2400" b="1" dirty="0"/>
              <a:t>※11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20</a:t>
            </a:r>
            <a:r>
              <a:rPr lang="ja-JP" altLang="en-US" sz="2400" b="1" dirty="0"/>
              <a:t>～</a:t>
            </a:r>
            <a:r>
              <a:rPr lang="en-US" altLang="ja-JP" sz="2400" b="1" dirty="0"/>
              <a:t>12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20</a:t>
            </a:r>
            <a:r>
              <a:rPr lang="ja-JP" altLang="en-US" sz="2400" b="1" dirty="0"/>
              <a:t>はお昼休みです　</a:t>
            </a:r>
            <a:endParaRPr lang="en-US" altLang="ja-JP" sz="2400" b="1" dirty="0"/>
          </a:p>
          <a:p>
            <a:r>
              <a:rPr lang="ja-JP" altLang="en-US" sz="2400" b="1" dirty="0"/>
              <a:t>土曜　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00</a:t>
            </a:r>
            <a:r>
              <a:rPr lang="ja-JP" altLang="en-US" sz="2400" b="1" dirty="0"/>
              <a:t>～</a:t>
            </a:r>
            <a:r>
              <a:rPr lang="en-US" altLang="ja-JP" sz="2400" b="1" dirty="0"/>
              <a:t>11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40</a:t>
            </a:r>
          </a:p>
          <a:p>
            <a:r>
              <a:rPr lang="ja-JP" altLang="en-US" dirty="0"/>
              <a:t>　　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11EC0D7-E014-4F1C-B687-0DAD3CE3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389" y="3094444"/>
            <a:ext cx="2435980" cy="26013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A5FAB8-B884-4763-9AE7-F42B451C52A1}"/>
              </a:ext>
            </a:extLst>
          </p:cNvPr>
          <p:cNvSpPr txBox="1"/>
          <p:nvPr/>
        </p:nvSpPr>
        <p:spPr>
          <a:xfrm>
            <a:off x="992777" y="3429000"/>
            <a:ext cx="89415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</a:rPr>
              <a:t>江別キャンパス　   </a:t>
            </a:r>
            <a:r>
              <a:rPr lang="en-US" altLang="ja-JP" sz="4000" b="1" dirty="0">
                <a:solidFill>
                  <a:srgbClr val="FF0000"/>
                </a:solidFill>
              </a:rPr>
              <a:t>011-375-8282</a:t>
            </a:r>
          </a:p>
          <a:p>
            <a:r>
              <a:rPr lang="ja-JP" altLang="en-US" sz="4000" b="1" dirty="0">
                <a:solidFill>
                  <a:srgbClr val="FF0000"/>
                </a:solidFill>
              </a:rPr>
              <a:t>新札幌キャンパス　</a:t>
            </a:r>
            <a:r>
              <a:rPr lang="en-US" altLang="ja-JP" sz="4000" b="1" dirty="0">
                <a:solidFill>
                  <a:srgbClr val="FF0000"/>
                </a:solidFill>
              </a:rPr>
              <a:t>011-802-8635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40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5EEBF-9E64-4871-BE79-32F66B79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551333" cy="710142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Moodle</a:t>
            </a:r>
            <a:r>
              <a:rPr kumimoji="1" lang="ja-JP" altLang="en-US" sz="2800" dirty="0" err="1"/>
              <a:t>にも</a:t>
            </a:r>
            <a:r>
              <a:rPr kumimoji="1" lang="ja-JP" altLang="en-US" sz="2800" dirty="0"/>
              <a:t>以下の資料があります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72BA0F-4911-42B3-8902-56157224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0194"/>
            <a:ext cx="10515600" cy="3147732"/>
          </a:xfrm>
        </p:spPr>
        <p:txBody>
          <a:bodyPr/>
          <a:lstStyle/>
          <a:p>
            <a:r>
              <a:rPr kumimoji="1" lang="ja-JP" altLang="en-US" dirty="0"/>
              <a:t>サポートセンターについて</a:t>
            </a:r>
            <a:endParaRPr kumimoji="1" lang="en-US" altLang="ja-JP" dirty="0"/>
          </a:p>
          <a:p>
            <a:r>
              <a:rPr lang="ja-JP" altLang="en-US" dirty="0"/>
              <a:t>学生教育研究災害傷害保険・学研災付帯賠償責任保険について</a:t>
            </a:r>
            <a:endParaRPr lang="en-US" altLang="ja-JP" dirty="0"/>
          </a:p>
          <a:p>
            <a:r>
              <a:rPr kumimoji="1" lang="ja-JP" altLang="en-US" dirty="0"/>
              <a:t>防災対応マニュアルについて</a:t>
            </a:r>
            <a:endParaRPr kumimoji="1" lang="en-US" altLang="ja-JP" dirty="0"/>
          </a:p>
          <a:p>
            <a:r>
              <a:rPr lang="ja-JP" altLang="en-US" dirty="0"/>
              <a:t>札幌学院大学 ハラスメント防止ガイドラインについて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338A73-B2D6-4FB8-B40A-0B3EF6A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26" name="Picture 2" descr="パソコンを使う女性のイラスト | かわいいフリー素材集 いらすとや">
            <a:extLst>
              <a:ext uri="{FF2B5EF4-FFF2-40B4-BE49-F238E27FC236}">
                <a16:creationId xmlns:a16="http://schemas.microsoft.com/office/drawing/2014/main" id="{CDB537FB-337D-4C9E-A50E-4D47DD3F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98" y="4020922"/>
            <a:ext cx="2460966" cy="24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89F65428-2330-4644-A677-54447B794D63}"/>
              </a:ext>
            </a:extLst>
          </p:cNvPr>
          <p:cNvSpPr/>
          <p:nvPr/>
        </p:nvSpPr>
        <p:spPr>
          <a:xfrm>
            <a:off x="4163627" y="4633888"/>
            <a:ext cx="4070968" cy="1458964"/>
          </a:xfrm>
          <a:prstGeom prst="wedgeEllipseCallout">
            <a:avLst>
              <a:gd name="adj1" fmla="val 66795"/>
              <a:gd name="adj2" fmla="val -19581"/>
            </a:avLst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各自で確認を</a:t>
            </a:r>
            <a:endParaRPr kumimoji="1" lang="en-US" altLang="ja-JP" sz="2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お願いします</a:t>
            </a:r>
          </a:p>
        </p:txBody>
      </p:sp>
    </p:spTree>
    <p:extLst>
      <p:ext uri="{BB962C8B-B14F-4D97-AF65-F5344CB8AC3E}">
        <p14:creationId xmlns:p14="http://schemas.microsoft.com/office/powerpoint/2010/main" val="92325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CB145E-D434-4531-A30B-92E8AE34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74" y="1803787"/>
            <a:ext cx="7775374" cy="424729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85401F-CEEA-4C05-8725-C34DD888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45" y="2761477"/>
            <a:ext cx="10515600" cy="139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3200" b="1" dirty="0"/>
              <a:t>学校生活で何か困ったことがあれば</a:t>
            </a:r>
            <a:endParaRPr kumimoji="1" lang="en-US" altLang="ja-JP" sz="3200" b="1" dirty="0"/>
          </a:p>
          <a:p>
            <a:pPr marL="0" indent="0" algn="ctr">
              <a:buNone/>
            </a:pPr>
            <a:r>
              <a:rPr lang="ja-JP" altLang="en-US" sz="3200" b="1" dirty="0"/>
              <a:t>学生支援課まで来てください！</a:t>
            </a:r>
            <a:endParaRPr lang="en-US" altLang="ja-JP" sz="3200" b="1" dirty="0"/>
          </a:p>
          <a:p>
            <a:pPr marL="0" indent="0">
              <a:buNone/>
            </a:pPr>
            <a:endParaRPr kumimoji="1" lang="ja-JP" altLang="en-US" sz="4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B9B1F9-BAC2-48F2-B531-B54F8C10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1DA53F2A-F661-4A81-87E2-E46C03237934}"/>
              </a:ext>
            </a:extLst>
          </p:cNvPr>
          <p:cNvSpPr/>
          <p:nvPr/>
        </p:nvSpPr>
        <p:spPr>
          <a:xfrm>
            <a:off x="123435" y="1236617"/>
            <a:ext cx="3434442" cy="886251"/>
          </a:xfrm>
          <a:prstGeom prst="wedgeEllipseCallout">
            <a:avLst>
              <a:gd name="adj1" fmla="val 34358"/>
              <a:gd name="adj2" fmla="val 72283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部活動や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サークルについて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知りたい！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4823774-764F-4218-8EE5-EBFD0AFEDC2E}"/>
              </a:ext>
            </a:extLst>
          </p:cNvPr>
          <p:cNvSpPr/>
          <p:nvPr/>
        </p:nvSpPr>
        <p:spPr>
          <a:xfrm>
            <a:off x="859466" y="824808"/>
            <a:ext cx="1913709" cy="43978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課外活動</a:t>
            </a: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B24F91BE-A1F8-4F2F-A47C-17362E9FEFE9}"/>
              </a:ext>
            </a:extLst>
          </p:cNvPr>
          <p:cNvSpPr/>
          <p:nvPr/>
        </p:nvSpPr>
        <p:spPr>
          <a:xfrm>
            <a:off x="3808091" y="1236617"/>
            <a:ext cx="3599908" cy="993703"/>
          </a:xfrm>
          <a:prstGeom prst="wedgeEllipseCallout">
            <a:avLst>
              <a:gd name="adj1" fmla="val -16088"/>
              <a:gd name="adj2" fmla="val 73640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引っ越しをした！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電話番号が変わった！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3971E58-F058-4703-BB83-A814B16451DA}"/>
              </a:ext>
            </a:extLst>
          </p:cNvPr>
          <p:cNvSpPr/>
          <p:nvPr/>
        </p:nvSpPr>
        <p:spPr>
          <a:xfrm>
            <a:off x="4342579" y="955432"/>
            <a:ext cx="2432690" cy="44693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住所・電話番号変更</a:t>
            </a: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FE1FB305-16ED-4236-B691-FE9404D288F1}"/>
              </a:ext>
            </a:extLst>
          </p:cNvPr>
          <p:cNvSpPr/>
          <p:nvPr/>
        </p:nvSpPr>
        <p:spPr>
          <a:xfrm>
            <a:off x="8147110" y="1121018"/>
            <a:ext cx="3503025" cy="1620422"/>
          </a:xfrm>
          <a:prstGeom prst="wedgeEllipseCallout">
            <a:avLst>
              <a:gd name="adj1" fmla="val -40391"/>
              <a:gd name="adj2" fmla="val 46914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奨学金について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わからないこと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知りたいことがある！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1647F3C-C03E-4B62-A48A-5345B98C9B42}"/>
              </a:ext>
            </a:extLst>
          </p:cNvPr>
          <p:cNvSpPr/>
          <p:nvPr/>
        </p:nvSpPr>
        <p:spPr>
          <a:xfrm>
            <a:off x="8600254" y="1038699"/>
            <a:ext cx="2119449" cy="43978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奨学金</a:t>
            </a: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50DCF481-4765-4CC2-A435-FC0DB6768705}"/>
              </a:ext>
            </a:extLst>
          </p:cNvPr>
          <p:cNvSpPr/>
          <p:nvPr/>
        </p:nvSpPr>
        <p:spPr>
          <a:xfrm>
            <a:off x="-12005" y="5665293"/>
            <a:ext cx="3038378" cy="772542"/>
          </a:xfrm>
          <a:prstGeom prst="wedgeEllipseCallout">
            <a:avLst>
              <a:gd name="adj1" fmla="val 38666"/>
              <a:gd name="adj2" fmla="val -57766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落し物・忘れ物を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した</a:t>
            </a:r>
            <a:r>
              <a:rPr lang="ja-JP" altLang="en-US" dirty="0">
                <a:solidFill>
                  <a:schemeClr val="tx1"/>
                </a:solidFill>
              </a:rPr>
              <a:t>、みつけた！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79B696C-A931-418D-A62A-39B2119710E2}"/>
              </a:ext>
            </a:extLst>
          </p:cNvPr>
          <p:cNvSpPr/>
          <p:nvPr/>
        </p:nvSpPr>
        <p:spPr>
          <a:xfrm>
            <a:off x="298169" y="6368212"/>
            <a:ext cx="2183675" cy="41070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落し物</a:t>
            </a:r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FF1CF067-1858-4AC1-AAB2-9BEC188AEB4F}"/>
              </a:ext>
            </a:extLst>
          </p:cNvPr>
          <p:cNvSpPr/>
          <p:nvPr/>
        </p:nvSpPr>
        <p:spPr>
          <a:xfrm>
            <a:off x="3533542" y="5589859"/>
            <a:ext cx="3100251" cy="1142933"/>
          </a:xfrm>
          <a:prstGeom prst="wedgeEllipseCallout">
            <a:avLst>
              <a:gd name="adj1" fmla="val -5696"/>
              <a:gd name="adj2" fmla="val -81554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なにかトラブルに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巻き込まれた</a:t>
            </a:r>
            <a:r>
              <a:rPr kumimoji="1" lang="en-US" altLang="ja-JP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F472307-5DA1-42F1-A993-85A9E0776C48}"/>
              </a:ext>
            </a:extLst>
          </p:cNvPr>
          <p:cNvSpPr/>
          <p:nvPr/>
        </p:nvSpPr>
        <p:spPr>
          <a:xfrm>
            <a:off x="3817368" y="6422695"/>
            <a:ext cx="2336345" cy="4107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トラブル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8" name="思考の吹き出し: 雲形 17">
            <a:extLst>
              <a:ext uri="{FF2B5EF4-FFF2-40B4-BE49-F238E27FC236}">
                <a16:creationId xmlns:a16="http://schemas.microsoft.com/office/drawing/2014/main" id="{DA718365-2BBC-4A94-BF0C-3E7C7666A5B4}"/>
              </a:ext>
            </a:extLst>
          </p:cNvPr>
          <p:cNvSpPr/>
          <p:nvPr/>
        </p:nvSpPr>
        <p:spPr>
          <a:xfrm>
            <a:off x="9719303" y="5087307"/>
            <a:ext cx="2000799" cy="539554"/>
          </a:xfrm>
          <a:prstGeom prst="cloudCallout">
            <a:avLst>
              <a:gd name="adj1" fmla="val -78913"/>
              <a:gd name="adj2" fmla="val -123603"/>
            </a:avLst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err="1">
                <a:solidFill>
                  <a:schemeClr val="tx1"/>
                </a:solidFill>
              </a:rPr>
              <a:t>e</a:t>
            </a:r>
            <a:r>
              <a:rPr kumimoji="1" lang="en-US" altLang="ja-JP" sz="3200" b="1" dirty="0" err="1">
                <a:solidFill>
                  <a:schemeClr val="tx1"/>
                </a:solidFill>
              </a:rPr>
              <a:t>tc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…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65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7F7F7F"/>
      </a:accent3>
      <a:accent4>
        <a:srgbClr val="FFF2CC"/>
      </a:accent4>
      <a:accent5>
        <a:srgbClr val="FEE599"/>
      </a:accent5>
      <a:accent6>
        <a:srgbClr val="FFD965"/>
      </a:accent6>
      <a:hlink>
        <a:srgbClr val="D6DCE4"/>
      </a:hlink>
      <a:folHlink>
        <a:srgbClr val="FFFF00"/>
      </a:folHlink>
    </a:clrScheme>
    <a:fontScheme name="ユーザー定義 1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709</Words>
  <Application>Microsoft Office PowerPoint</Application>
  <PresentationFormat>ワイド画面</PresentationFormat>
  <Paragraphs>84</Paragraphs>
  <Slides>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HGP創英角ﾎﾟｯﾌﾟ体</vt:lpstr>
      <vt:lpstr>HGS創英角ﾎﾟｯﾌﾟ体</vt:lpstr>
      <vt:lpstr>游ゴシック</vt:lpstr>
      <vt:lpstr>Arial</vt:lpstr>
      <vt:lpstr>Office テーマ</vt:lpstr>
      <vt:lpstr> 2024年度 在学生ガイダンス   学生支援課ガイダンス　　　　　　　　　　 　　　　　　　　　　　    　　　　　 　　　　　　　　　　</vt:lpstr>
      <vt:lpstr>学生支援課ガイダンス配布資料一覧</vt:lpstr>
      <vt:lpstr>PowerPoint プレゼンテーション</vt:lpstr>
      <vt:lpstr>PowerPoint プレゼンテーション</vt:lpstr>
      <vt:lpstr>PowerPoint プレゼンテーション</vt:lpstr>
      <vt:lpstr>Moodleにも以下の資料があります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2020-10-09T00:08:28Z</dcterms:created>
  <dcterms:modified xsi:type="dcterms:W3CDTF">2024-03-27T04:04:44Z</dcterms:modified>
  <cp:contentStatus/>
</cp:coreProperties>
</file>